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95" r:id="rId1"/>
  </p:sldMasterIdLst>
  <p:notesMasterIdLst>
    <p:notesMasterId r:id="rId44"/>
  </p:notesMasterIdLst>
  <p:sldIdLst>
    <p:sldId id="595" r:id="rId2"/>
    <p:sldId id="641" r:id="rId3"/>
    <p:sldId id="638" r:id="rId4"/>
    <p:sldId id="624" r:id="rId5"/>
    <p:sldId id="666" r:id="rId6"/>
    <p:sldId id="625" r:id="rId7"/>
    <p:sldId id="653" r:id="rId8"/>
    <p:sldId id="607" r:id="rId9"/>
    <p:sldId id="608" r:id="rId10"/>
    <p:sldId id="640" r:id="rId11"/>
    <p:sldId id="667" r:id="rId12"/>
    <p:sldId id="598" r:id="rId13"/>
    <p:sldId id="609" r:id="rId14"/>
    <p:sldId id="668" r:id="rId15"/>
    <p:sldId id="669" r:id="rId16"/>
    <p:sldId id="686" r:id="rId17"/>
    <p:sldId id="670" r:id="rId18"/>
    <p:sldId id="671" r:id="rId19"/>
    <p:sldId id="672" r:id="rId20"/>
    <p:sldId id="673" r:id="rId21"/>
    <p:sldId id="676" r:id="rId22"/>
    <p:sldId id="677" r:id="rId23"/>
    <p:sldId id="678" r:id="rId24"/>
    <p:sldId id="679" r:id="rId25"/>
    <p:sldId id="681" r:id="rId26"/>
    <p:sldId id="682" r:id="rId27"/>
    <p:sldId id="683" r:id="rId28"/>
    <p:sldId id="626" r:id="rId29"/>
    <p:sldId id="627" r:id="rId30"/>
    <p:sldId id="628" r:id="rId31"/>
    <p:sldId id="634" r:id="rId32"/>
    <p:sldId id="635" r:id="rId33"/>
    <p:sldId id="661" r:id="rId34"/>
    <p:sldId id="662" r:id="rId35"/>
    <p:sldId id="654" r:id="rId36"/>
    <p:sldId id="655" r:id="rId37"/>
    <p:sldId id="656" r:id="rId38"/>
    <p:sldId id="657" r:id="rId39"/>
    <p:sldId id="658" r:id="rId40"/>
    <p:sldId id="687" r:id="rId41"/>
    <p:sldId id="664" r:id="rId42"/>
    <p:sldId id="636" r:id="rId43"/>
  </p:sldIdLst>
  <p:sldSz cx="12192000" cy="6858000"/>
  <p:notesSz cx="6797675" cy="99282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Перчук Марина Юрьевна" initials="ПМЮ" lastIdx="5" clrIdx="0"/>
  <p:cmAuthor id="2" name="Михалева Кристина Александровна" initials="МКА"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FAF4F"/>
    <a:srgbClr val="E1002B"/>
    <a:srgbClr val="334286"/>
    <a:srgbClr val="3D4C8C"/>
    <a:srgbClr val="FEFEFE"/>
    <a:srgbClr val="94BCE0"/>
    <a:srgbClr val="A6A6A6"/>
    <a:srgbClr val="FDFDFD"/>
    <a:srgbClr val="FFC32E"/>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39" autoAdjust="0"/>
    <p:restoredTop sz="95252" autoAdjust="0"/>
  </p:normalViewPr>
  <p:slideViewPr>
    <p:cSldViewPr snapToGrid="0" showGuides="1">
      <p:cViewPr varScale="1">
        <p:scale>
          <a:sx n="110" d="100"/>
          <a:sy n="110" d="100"/>
        </p:scale>
        <p:origin x="252" y="96"/>
      </p:cViewPr>
      <p:guideLst>
        <p:guide orient="horz" pos="2160"/>
        <p:guide pos="3840"/>
      </p:guideLst>
    </p:cSldViewPr>
  </p:slideViewPr>
  <p:notesTextViewPr>
    <p:cViewPr>
      <p:scale>
        <a:sx n="1" d="1"/>
        <a:sy n="1" d="1"/>
      </p:scale>
      <p:origin x="0" y="0"/>
    </p:cViewPr>
  </p:notesTextViewPr>
  <p:notesViewPr>
    <p:cSldViewPr snapToGrid="0">
      <p:cViewPr varScale="1">
        <p:scale>
          <a:sx n="78" d="100"/>
          <a:sy n="78" d="100"/>
        </p:scale>
        <p:origin x="3978" y="90"/>
      </p:cViewPr>
      <p:guideLst/>
    </p:cSldViewPr>
  </p:notesViewPr>
  <p:gridSpacing cx="180000" cy="180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4" y="2"/>
            <a:ext cx="2945659" cy="498135"/>
          </a:xfrm>
          <a:prstGeom prst="rect">
            <a:avLst/>
          </a:prstGeom>
        </p:spPr>
        <p:txBody>
          <a:bodyPr vert="horz" lIns="91294" tIns="45646" rIns="91294" bIns="45646" rtlCol="0"/>
          <a:lstStyle>
            <a:lvl1pPr algn="l">
              <a:defRPr sz="1200"/>
            </a:lvl1pPr>
          </a:lstStyle>
          <a:p>
            <a:endParaRPr lang="ru-RU"/>
          </a:p>
        </p:txBody>
      </p:sp>
      <p:sp>
        <p:nvSpPr>
          <p:cNvPr id="3" name="Дата 2"/>
          <p:cNvSpPr>
            <a:spLocks noGrp="1"/>
          </p:cNvSpPr>
          <p:nvPr>
            <p:ph type="dt" idx="1"/>
          </p:nvPr>
        </p:nvSpPr>
        <p:spPr>
          <a:xfrm>
            <a:off x="3850445" y="2"/>
            <a:ext cx="2945659" cy="498135"/>
          </a:xfrm>
          <a:prstGeom prst="rect">
            <a:avLst/>
          </a:prstGeom>
        </p:spPr>
        <p:txBody>
          <a:bodyPr vert="horz" lIns="91294" tIns="45646" rIns="91294" bIns="45646" rtlCol="0"/>
          <a:lstStyle>
            <a:lvl1pPr algn="r">
              <a:defRPr sz="1200"/>
            </a:lvl1pPr>
          </a:lstStyle>
          <a:p>
            <a:fld id="{104268FB-B324-41CC-9FB1-182B37EC8F3D}" type="datetimeFigureOut">
              <a:rPr lang="ru-RU" smtClean="0"/>
              <a:t>27.12.2023</a:t>
            </a:fld>
            <a:endParaRPr lang="ru-RU"/>
          </a:p>
        </p:txBody>
      </p:sp>
      <p:sp>
        <p:nvSpPr>
          <p:cNvPr id="4" name="Образ слайда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294" tIns="45646" rIns="91294" bIns="45646" rtlCol="0" anchor="ctr"/>
          <a:lstStyle/>
          <a:p>
            <a:endParaRPr lang="ru-RU"/>
          </a:p>
        </p:txBody>
      </p:sp>
      <p:sp>
        <p:nvSpPr>
          <p:cNvPr id="5" name="Заметки 4"/>
          <p:cNvSpPr>
            <a:spLocks noGrp="1"/>
          </p:cNvSpPr>
          <p:nvPr>
            <p:ph type="body" sz="quarter" idx="3"/>
          </p:nvPr>
        </p:nvSpPr>
        <p:spPr>
          <a:xfrm>
            <a:off x="679768" y="4777961"/>
            <a:ext cx="5438140" cy="3909238"/>
          </a:xfrm>
          <a:prstGeom prst="rect">
            <a:avLst/>
          </a:prstGeom>
        </p:spPr>
        <p:txBody>
          <a:bodyPr vert="horz" lIns="91294" tIns="45646" rIns="91294" bIns="45646"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4" y="9430093"/>
            <a:ext cx="2945659" cy="498134"/>
          </a:xfrm>
          <a:prstGeom prst="rect">
            <a:avLst/>
          </a:prstGeom>
        </p:spPr>
        <p:txBody>
          <a:bodyPr vert="horz" lIns="91294" tIns="45646" rIns="91294" bIns="45646" rtlCol="0" anchor="b"/>
          <a:lstStyle>
            <a:lvl1pPr algn="l">
              <a:defRPr sz="1200"/>
            </a:lvl1pPr>
          </a:lstStyle>
          <a:p>
            <a:endParaRPr lang="ru-RU"/>
          </a:p>
        </p:txBody>
      </p:sp>
      <p:sp>
        <p:nvSpPr>
          <p:cNvPr id="7" name="Номер слайда 6"/>
          <p:cNvSpPr>
            <a:spLocks noGrp="1"/>
          </p:cNvSpPr>
          <p:nvPr>
            <p:ph type="sldNum" sz="quarter" idx="5"/>
          </p:nvPr>
        </p:nvSpPr>
        <p:spPr>
          <a:xfrm>
            <a:off x="3850445" y="9430093"/>
            <a:ext cx="2945659" cy="498134"/>
          </a:xfrm>
          <a:prstGeom prst="rect">
            <a:avLst/>
          </a:prstGeom>
        </p:spPr>
        <p:txBody>
          <a:bodyPr vert="horz" lIns="91294" tIns="45646" rIns="91294" bIns="45646" rtlCol="0" anchor="b"/>
          <a:lstStyle>
            <a:lvl1pPr algn="r">
              <a:defRPr sz="1200"/>
            </a:lvl1pPr>
          </a:lstStyle>
          <a:p>
            <a:fld id="{EEF53C0D-1B43-43D3-A510-739EC8E80FA2}" type="slidenum">
              <a:rPr lang="ru-RU" smtClean="0"/>
              <a:t>‹#›</a:t>
            </a:fld>
            <a:endParaRPr lang="ru-RU"/>
          </a:p>
        </p:txBody>
      </p:sp>
    </p:spTree>
    <p:extLst>
      <p:ext uri="{BB962C8B-B14F-4D97-AF65-F5344CB8AC3E}">
        <p14:creationId xmlns:p14="http://schemas.microsoft.com/office/powerpoint/2010/main" val="9744828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488" y="744538"/>
            <a:ext cx="6616700" cy="3722687"/>
          </a:xfrm>
        </p:spPr>
      </p:sp>
      <p:sp>
        <p:nvSpPr>
          <p:cNvPr id="3" name="Заметки 2"/>
          <p:cNvSpPr>
            <a:spLocks noGrp="1"/>
          </p:cNvSpPr>
          <p:nvPr>
            <p:ph type="body" idx="1"/>
          </p:nvPr>
        </p:nvSpPr>
        <p:spPr/>
        <p:txBody>
          <a:bodyPr/>
          <a:lstStyle/>
          <a:p>
            <a:pPr algn="ctr"/>
            <a:r>
              <a:rPr lang="ru-RU" b="1" dirty="0">
                <a:solidFill>
                  <a:srgbClr val="0070C0"/>
                </a:solidFill>
                <a:latin typeface="Georgia" panose="02040502050405020303" pitchFamily="18" charset="0"/>
              </a:rPr>
              <a:t>(форма</a:t>
            </a:r>
            <a:r>
              <a:rPr lang="en-US" b="1" dirty="0">
                <a:solidFill>
                  <a:srgbClr val="0070C0"/>
                </a:solidFill>
                <a:latin typeface="Georgia" panose="02040502050405020303" pitchFamily="18" charset="0"/>
              </a:rPr>
              <a:t> </a:t>
            </a:r>
            <a:r>
              <a:rPr lang="ru-RU" b="1" dirty="0">
                <a:solidFill>
                  <a:srgbClr val="0070C0"/>
                </a:solidFill>
                <a:latin typeface="Georgia" panose="02040502050405020303" pitchFamily="18" charset="0"/>
              </a:rPr>
              <a:t>№ 85-К</a:t>
            </a:r>
            <a:r>
              <a:rPr lang="en-US" b="1" dirty="0">
                <a:solidFill>
                  <a:srgbClr val="0070C0"/>
                </a:solidFill>
                <a:latin typeface="Georgia" panose="02040502050405020303" pitchFamily="18" charset="0"/>
              </a:rPr>
              <a:t>)</a:t>
            </a:r>
            <a:br>
              <a:rPr lang="en-US" b="1" dirty="0">
                <a:solidFill>
                  <a:srgbClr val="0070C0"/>
                </a:solidFill>
                <a:latin typeface="Georgia" panose="02040502050405020303" pitchFamily="18" charset="0"/>
              </a:rPr>
            </a:br>
            <a:r>
              <a:rPr lang="ru-RU" b="1" dirty="0">
                <a:solidFill>
                  <a:srgbClr val="0070C0"/>
                </a:solidFill>
                <a:latin typeface="Georgia" panose="02040502050405020303" pitchFamily="18" charset="0"/>
              </a:rPr>
              <a:t> «Сведения о деятельности организации, </a:t>
            </a:r>
          </a:p>
          <a:p>
            <a:pPr algn="ctr"/>
            <a:r>
              <a:rPr lang="ru-RU" b="1" dirty="0">
                <a:solidFill>
                  <a:srgbClr val="0070C0"/>
                </a:solidFill>
                <a:latin typeface="Georgia" panose="02040502050405020303" pitchFamily="18" charset="0"/>
              </a:rPr>
              <a:t>осуществляющей образовательную деятельность</a:t>
            </a:r>
          </a:p>
          <a:p>
            <a:pPr algn="ctr"/>
            <a:r>
              <a:rPr lang="ru-RU" b="1" dirty="0">
                <a:solidFill>
                  <a:srgbClr val="0070C0"/>
                </a:solidFill>
                <a:latin typeface="Georgia" panose="02040502050405020303" pitchFamily="18" charset="0"/>
              </a:rPr>
              <a:t> по образовательным программам </a:t>
            </a:r>
          </a:p>
          <a:p>
            <a:pPr algn="ctr"/>
            <a:r>
              <a:rPr lang="ru-RU" b="1" dirty="0">
                <a:solidFill>
                  <a:srgbClr val="0070C0"/>
                </a:solidFill>
                <a:latin typeface="Georgia" panose="02040502050405020303" pitchFamily="18" charset="0"/>
              </a:rPr>
              <a:t>дошкольного образования, </a:t>
            </a:r>
          </a:p>
          <a:p>
            <a:pPr algn="ctr"/>
            <a:r>
              <a:rPr lang="ru-RU" b="1" dirty="0">
                <a:solidFill>
                  <a:srgbClr val="0070C0"/>
                </a:solidFill>
                <a:latin typeface="Georgia" panose="02040502050405020303" pitchFamily="18" charset="0"/>
              </a:rPr>
              <a:t>присмотр и уход за детьми»</a:t>
            </a:r>
            <a:endParaRPr lang="ru-RU" sz="1100" b="1" dirty="0">
              <a:solidFill>
                <a:srgbClr val="0070C0"/>
              </a:solidFill>
              <a:latin typeface="Georgia" pitchFamily="18" charset="0"/>
              <a:cs typeface="Times New Roman" pitchFamily="18" charset="0"/>
            </a:endParaRPr>
          </a:p>
          <a:p>
            <a:endParaRPr lang="ru-RU" dirty="0"/>
          </a:p>
        </p:txBody>
      </p:sp>
      <p:sp>
        <p:nvSpPr>
          <p:cNvPr id="4" name="Номер слайда 3"/>
          <p:cNvSpPr>
            <a:spLocks noGrp="1"/>
          </p:cNvSpPr>
          <p:nvPr>
            <p:ph type="sldNum" sz="quarter" idx="10"/>
          </p:nvPr>
        </p:nvSpPr>
        <p:spPr/>
        <p:txBody>
          <a:bodyPr/>
          <a:lstStyle/>
          <a:p>
            <a:fld id="{1E807FF9-862E-4BC2-89A1-0153F6858C38}" type="slidenum">
              <a:rPr lang="ru-RU" smtClean="0">
                <a:solidFill>
                  <a:prstClr val="black"/>
                </a:solidFill>
              </a:rPr>
              <a:pPr/>
              <a:t>1</a:t>
            </a:fld>
            <a:endParaRPr lang="ru-RU" dirty="0">
              <a:solidFill>
                <a:prstClr val="black"/>
              </a:solidFill>
            </a:endParaRPr>
          </a:p>
        </p:txBody>
      </p:sp>
    </p:spTree>
    <p:extLst>
      <p:ext uri="{BB962C8B-B14F-4D97-AF65-F5344CB8AC3E}">
        <p14:creationId xmlns:p14="http://schemas.microsoft.com/office/powerpoint/2010/main" val="13208448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11</a:t>
            </a:fld>
            <a:endParaRPr lang="ru-RU"/>
          </a:p>
        </p:txBody>
      </p:sp>
    </p:spTree>
    <p:extLst>
      <p:ext uri="{BB962C8B-B14F-4D97-AF65-F5344CB8AC3E}">
        <p14:creationId xmlns:p14="http://schemas.microsoft.com/office/powerpoint/2010/main" val="3380419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12</a:t>
            </a:fld>
            <a:endParaRPr lang="ru-RU"/>
          </a:p>
        </p:txBody>
      </p:sp>
    </p:spTree>
    <p:extLst>
      <p:ext uri="{BB962C8B-B14F-4D97-AF65-F5344CB8AC3E}">
        <p14:creationId xmlns:p14="http://schemas.microsoft.com/office/powerpoint/2010/main" val="2009328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13</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Число мест в группах организации, реализующей образовательные программы дошкольного образования и осуществляющей присмотр и уход за детьми, в том числе в группах, размещенных в жилых и нежилых помещениях жилищного фонда и нежилых зданий, определяется в соответствии с проектно-сметной документацией, с учетом реконструкции (при наличии согласованного разрешения на реконструкцию), а также Уставом организации.</a:t>
            </a:r>
          </a:p>
          <a:p>
            <a:r>
              <a:rPr lang="ru-RU" dirty="0" smtClean="0"/>
              <a:t>В графах 3-8 приводятся данные о числе мест в группах по возрастному составу на конец отчетного года (по состоянию на 31 декабря) в списках организации, исходя из предельной наполняемости групп, установленной нормативами санитарно-эпидемиологическими правилами, утвержденными постановлением Главного государственного санитарного врача Российской Федерации от 28 сентября 2020 г. № 28 «Об утверждении санитарных правил СП 2.4.3648-20», а также Уставом организации. </a:t>
            </a:r>
          </a:p>
          <a:p>
            <a:endParaRPr lang="ru-RU" dirty="0" smtClean="0"/>
          </a:p>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14</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15</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dirty="0" smtClean="0">
                <a:latin typeface="Times New Roman" panose="02020603050405020304" pitchFamily="18" charset="0"/>
                <a:cs typeface="Times New Roman" panose="02020603050405020304" pitchFamily="18" charset="0"/>
              </a:rPr>
              <a:t>гр.9 = стр.703, </a:t>
            </a:r>
          </a:p>
          <a:p>
            <a:r>
              <a:rPr lang="ru-RU" sz="1200" dirty="0" smtClean="0">
                <a:latin typeface="Times New Roman" panose="02020603050405020304" pitchFamily="18" charset="0"/>
                <a:cs typeface="Times New Roman" panose="02020603050405020304" pitchFamily="18" charset="0"/>
              </a:rPr>
              <a:t>гр.10 = стр.711, </a:t>
            </a:r>
          </a:p>
          <a:p>
            <a:r>
              <a:rPr lang="ru-RU" sz="1200" dirty="0" smtClean="0">
                <a:latin typeface="Times New Roman" panose="02020603050405020304" pitchFamily="18" charset="0"/>
                <a:cs typeface="Times New Roman" panose="02020603050405020304" pitchFamily="18" charset="0"/>
              </a:rPr>
              <a:t>гр.11= стр.705, </a:t>
            </a:r>
          </a:p>
          <a:p>
            <a:r>
              <a:rPr lang="ru-RU" sz="1200" dirty="0" smtClean="0">
                <a:latin typeface="Times New Roman" panose="02020603050405020304" pitchFamily="18" charset="0"/>
                <a:cs typeface="Times New Roman" panose="02020603050405020304" pitchFamily="18" charset="0"/>
              </a:rPr>
              <a:t>гр.12 = стр.707, </a:t>
            </a:r>
          </a:p>
          <a:p>
            <a:r>
              <a:rPr lang="ru-RU" sz="1200" dirty="0" smtClean="0">
                <a:latin typeface="Times New Roman" panose="02020603050405020304" pitchFamily="18" charset="0"/>
                <a:cs typeface="Times New Roman" panose="02020603050405020304" pitchFamily="18" charset="0"/>
              </a:rPr>
              <a:t>гр.13 = стр.709</a:t>
            </a:r>
          </a:p>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16</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17</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18</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b="1" dirty="0" smtClean="0"/>
          </a:p>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19</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20</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EEF53C0D-1B43-43D3-A510-739EC8E80FA2}" type="slidenum">
              <a:rPr lang="ru-RU" smtClean="0"/>
              <a:t>2</a:t>
            </a:fld>
            <a:endParaRPr lang="ru-RU"/>
          </a:p>
        </p:txBody>
      </p:sp>
    </p:spTree>
    <p:extLst>
      <p:ext uri="{BB962C8B-B14F-4D97-AF65-F5344CB8AC3E}">
        <p14:creationId xmlns:p14="http://schemas.microsoft.com/office/powerpoint/2010/main" val="26108847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21</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22</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23</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24</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25</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Заполнение раздела</a:t>
            </a:r>
            <a:r>
              <a:rPr lang="ru-RU" baseline="0" dirty="0" smtClean="0"/>
              <a:t> осуществляется в тысячах рублей. Частая ошибка респондента-рубли.</a:t>
            </a:r>
          </a:p>
          <a:p>
            <a:r>
              <a:rPr lang="ru-RU" dirty="0" smtClean="0"/>
              <a:t>Статья 65. Плата, взимаемая с родителей (законных представителей) за присмотр и уход за детьми, осваивающими образовательные программы дошкольного образования в организациях, осуществляющих образовательную деятельность</a:t>
            </a:r>
          </a:p>
          <a:p>
            <a:r>
              <a:rPr lang="ru-RU" dirty="0" smtClean="0"/>
              <a:t> </a:t>
            </a:r>
          </a:p>
          <a:p>
            <a:r>
              <a:rPr lang="ru-RU" dirty="0" smtClean="0"/>
              <a:t>1. Дошкольные образовательные организации осуществляют присмотр и уход за детьми. Иные организации, осуществляющие образовательную деятельность по реализации образовательных программ дошкольного образования, вправе осуществлять присмотр и уход за детьми.</a:t>
            </a:r>
          </a:p>
          <a:p>
            <a:r>
              <a:rPr lang="ru-RU" dirty="0" smtClean="0"/>
              <a:t>2. За присмотр и уход за ребенком учредитель организации, осуществляющей образовательную деятельность, устанавливает плату, взимаемую с родителей (законных представителей) (далее - родительская плата), и ее размер, если иное не установлено настоящим Федеральным законом. Учредитель вправе снизить размер родительской платы или не взимать ее с отдельных категорий родителей (законных представителей) в определяемых им случаях и порядке. В случае, если присмотр и уход за ребенком в организации, осуществляющей образовательную деятельность, оплачивает учредитель, родительская плата не устанавливается.</a:t>
            </a:r>
          </a:p>
          <a:p>
            <a:endParaRPr lang="ru-RU" dirty="0" smtClean="0"/>
          </a:p>
          <a:p>
            <a:r>
              <a:rPr lang="ru-RU" dirty="0" smtClean="0"/>
              <a:t>(часть 2 в ред. Федерального закона от 29.06.2015 N 198-ФЗ)</a:t>
            </a:r>
          </a:p>
          <a:p>
            <a:r>
              <a:rPr lang="ru-RU" dirty="0" smtClean="0"/>
              <a:t>3. За присмотр и уход за детьми-инвалидами, детьми-сиротами и детьми, оставшимися без попечения родителей, а также за детьми с туберкулезной интоксикацией, обучающимися в государственных и муниципальных образовательных организациях, реализующих образовательную программу дошкольного образования, родительская плата не взимается.</a:t>
            </a:r>
          </a:p>
          <a:p>
            <a:r>
              <a:rPr lang="ru-RU" dirty="0" smtClean="0"/>
              <a:t>4. Не допускается включение расходов на реализацию образовательной программы дошкольного образования, а также расходов на содержание недвижимого имущества государственных и муниципальных образовательных организаций, реализующих образовательную программу дошкольного образования, в родительскую плату за присмотр и уход за ребенком в таких организациях. Размер родительской платы за присмотр и уход за детьми в государственных и муниципальных образовательных организациях не может быть выше ее максимального размера, устанавливаемого нормативными правовыми актами субъекта Российской Федерации для каждого муниципального образования, находящегося на его территории, в зависимости от условий присмотра и ухода за детьми.</a:t>
            </a:r>
          </a:p>
          <a:p>
            <a:endParaRPr lang="ru-RU" dirty="0" smtClean="0"/>
          </a:p>
          <a:p>
            <a:r>
              <a:rPr lang="ru-RU" dirty="0" smtClean="0"/>
              <a:t>(в ред. Федерального закона от 29.06.2015 N 198-ФЗ)</a:t>
            </a:r>
          </a:p>
          <a:p>
            <a:r>
              <a:rPr lang="ru-RU" dirty="0" smtClean="0"/>
              <a:t>5. В целях материальной поддержки воспитания и обучения детей, посещающих образовательные организации, реализующие образовательную программу дошкольного образования, родителям (законным представителям) предоставляется компенсация. Размер компенсации устанавливается законами и иными нормативными правовыми актами субъектов Российской Федерации и не должен быть менее двадцати процентов среднего размера родительской платы за присмотр и уход за детьми в государственных и муниципальных образовательных организациях, находящихся на территории соответствующего субъекта Российской Федерации, на первого ребенка, не менее пятидесяти процентов размера такой платы на второго ребенка, не менее семидесяти процентов размера такой платы на третьего ребенка и последующих детей. Средний размер родительской платы за присмотр и уход за детьми в государственных и муниципальных образовательных организациях устанавливается органами государственной власти субъекта Российской Федерации. Право на получение компенсации имеет один из родителей (законных представителей), внесших родительскую плату за присмотр и уход за детьми в соответствующей образовательной организации. При предоставлении компенсации органы государственной власти субъектов Российской Федерации вправе законами и иными нормативными правовыми актами субъектов Российской Федерации устанавливать критерии нуждаемости.</a:t>
            </a:r>
          </a:p>
          <a:p>
            <a:endParaRPr lang="ru-RU" dirty="0" smtClean="0"/>
          </a:p>
          <a:p>
            <a:r>
              <a:rPr lang="ru-RU" dirty="0" smtClean="0"/>
              <a:t>(часть 5 в ред. Федерального закона от 29.12.2015 N 388-ФЗ)</a:t>
            </a:r>
          </a:p>
          <a:p>
            <a:r>
              <a:rPr lang="ru-RU" dirty="0" smtClean="0"/>
              <a:t>6. Порядок обращения за получением компенсации, указанной в части 5 настоящей статьи, и порядок ее выплаты устанавливаются органами государственной власти субъектов Российской Федерации.</a:t>
            </a:r>
          </a:p>
          <a:p>
            <a:endParaRPr lang="ru-RU" dirty="0" smtClean="0"/>
          </a:p>
          <a:p>
            <a:r>
              <a:rPr lang="ru-RU" dirty="0" err="1" smtClean="0"/>
              <a:t>КонсультантПлюс</a:t>
            </a:r>
            <a:r>
              <a:rPr lang="ru-RU" dirty="0" smtClean="0"/>
              <a:t>: примечание.</a:t>
            </a:r>
          </a:p>
          <a:p>
            <a:r>
              <a:rPr lang="ru-RU" dirty="0" smtClean="0"/>
              <a:t>Единый стандарт, утв. Правительством РФ в соответствии ч. 6.1 ст. 65, применяется на территории г. Москвы с учетом </a:t>
            </a:r>
            <a:r>
              <a:rPr lang="ru-RU" dirty="0" err="1" smtClean="0"/>
              <a:t>абз</a:t>
            </a:r>
            <a:r>
              <a:rPr lang="ru-RU" dirty="0" smtClean="0"/>
              <a:t>. 22 ст. 4 Закона РФ от 15.04.1993 N 4802-1 (ФЗ от 29.12.2022 N 614-ФЗ).</a:t>
            </a:r>
          </a:p>
          <a:p>
            <a:r>
              <a:rPr lang="ru-RU" dirty="0" smtClean="0"/>
              <a:t>6.1. Правительство Российской Федерации в соответствии с Федеральным законом от 27 июля 2010 года N 210-ФЗ "Об организации предоставления государственных и муниципальных услуг" утверждает единый стандарт предоставления государственной и (или) муниципальной услуги, предусмотренной частью 5 настоящей статьи, подлежащий соблюдению органами исполнительной власти субъектов Российской Федерации, органами местного самоуправления, подведомственными им организациями при оказании такой услуги.</a:t>
            </a:r>
          </a:p>
          <a:p>
            <a:endParaRPr lang="ru-RU" dirty="0" smtClean="0"/>
          </a:p>
          <a:p>
            <a:r>
              <a:rPr lang="ru-RU" dirty="0" smtClean="0"/>
              <a:t>(часть 6.1 введена Федеральным законом от 29.12.2022 N 614-ФЗ)</a:t>
            </a:r>
          </a:p>
          <a:p>
            <a:r>
              <a:rPr lang="ru-RU" dirty="0" smtClean="0"/>
              <a:t>7. Финансовое обеспечение расходов, связанных с выплатой компенсации, указанной в части 5 настоящей статьи, является расходным обязательством субъектов Российской Федерации.</a:t>
            </a:r>
          </a:p>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26</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Заполнение раздела</a:t>
            </a:r>
            <a:r>
              <a:rPr lang="ru-RU" baseline="0" dirty="0" smtClean="0"/>
              <a:t> осуществляется в тысячах рублей. Частая ошибка респондента-рубли.</a:t>
            </a:r>
          </a:p>
          <a:p>
            <a:r>
              <a:rPr lang="ru-RU" dirty="0" smtClean="0"/>
              <a:t>Статья 65. Плата, взимаемая с родителей (законных представителей) за присмотр и уход за детьми, осваивающими образовательные программы дошкольного образования в организациях, осуществляющих образовательную деятельность</a:t>
            </a:r>
          </a:p>
          <a:p>
            <a:r>
              <a:rPr lang="ru-RU" dirty="0" smtClean="0"/>
              <a:t> </a:t>
            </a:r>
          </a:p>
          <a:p>
            <a:r>
              <a:rPr lang="ru-RU" dirty="0" smtClean="0"/>
              <a:t>1. Дошкольные образовательные организации осуществляют присмотр и уход за детьми. Иные организации, осуществляющие образовательную деятельность по реализации образовательных программ дошкольного образования, вправе осуществлять присмотр и уход за детьми.</a:t>
            </a:r>
          </a:p>
          <a:p>
            <a:r>
              <a:rPr lang="ru-RU" dirty="0" smtClean="0"/>
              <a:t>2. За присмотр и уход за ребенком учредитель организации, осуществляющей образовательную деятельность, устанавливает плату, взимаемую с родителей (законных представителей) (далее - родительская плата), и ее размер, если иное не установлено настоящим Федеральным законом. Учредитель вправе снизить размер родительской платы или не взимать ее с отдельных категорий родителей (законных представителей) в определяемых им случаях и порядке. В случае, если присмотр и уход за ребенком в организации, осуществляющей образовательную деятельность, оплачивает учредитель, родительская плата не устанавливается.</a:t>
            </a:r>
          </a:p>
          <a:p>
            <a:endParaRPr lang="ru-RU" dirty="0" smtClean="0"/>
          </a:p>
          <a:p>
            <a:r>
              <a:rPr lang="ru-RU" dirty="0" smtClean="0"/>
              <a:t>(часть 2 в ред. Федерального закона от 29.06.2015 N 198-ФЗ)</a:t>
            </a:r>
          </a:p>
          <a:p>
            <a:r>
              <a:rPr lang="ru-RU" dirty="0" smtClean="0"/>
              <a:t>3. За присмотр и уход за детьми-инвалидами, детьми-сиротами и детьми, оставшимися без попечения родителей, а также за детьми с туберкулезной интоксикацией, обучающимися в государственных и муниципальных образовательных организациях, реализующих образовательную программу дошкольного образования, родительская плата не взимается.</a:t>
            </a:r>
          </a:p>
          <a:p>
            <a:r>
              <a:rPr lang="ru-RU" dirty="0" smtClean="0"/>
              <a:t>4. Не допускается включение расходов на реализацию образовательной программы дошкольного образования, а также расходов на содержание недвижимого имущества государственных и муниципальных образовательных организаций, реализующих образовательную программу дошкольного образования, в родительскую плату за присмотр и уход за ребенком в таких организациях. Размер родительской платы за присмотр и уход за детьми в государственных и муниципальных образовательных организациях не может быть выше ее максимального размера, устанавливаемого нормативными правовыми актами субъекта Российской Федерации для каждого муниципального образования, находящегося на его территории, в зависимости от условий присмотра и ухода за детьми.</a:t>
            </a:r>
          </a:p>
          <a:p>
            <a:endParaRPr lang="ru-RU" dirty="0" smtClean="0"/>
          </a:p>
          <a:p>
            <a:r>
              <a:rPr lang="ru-RU" dirty="0" smtClean="0"/>
              <a:t>(в ред. Федерального закона от 29.06.2015 N 198-ФЗ)</a:t>
            </a:r>
          </a:p>
          <a:p>
            <a:r>
              <a:rPr lang="ru-RU" dirty="0" smtClean="0"/>
              <a:t>5. В целях материальной поддержки воспитания и обучения детей, посещающих образовательные организации, реализующие образовательную программу дошкольного образования, родителям (законным представителям) предоставляется компенсация. Размер компенсации устанавливается законами и иными нормативными правовыми актами субъектов Российской Федерации и не должен быть менее двадцати процентов среднего размера родительской платы за присмотр и уход за детьми в государственных и муниципальных образовательных организациях, находящихся на территории соответствующего субъекта Российской Федерации, на первого ребенка, не менее пятидесяти процентов размера такой платы на второго ребенка, не менее семидесяти процентов размера такой платы на третьего ребенка и последующих детей. Средний размер родительской платы за присмотр и уход за детьми в государственных и муниципальных образовательных организациях устанавливается органами государственной власти субъекта Российской Федерации. Право на получение компенсации имеет один из родителей (законных представителей), внесших родительскую плату за присмотр и уход за детьми в соответствующей образовательной организации. При предоставлении компенсации органы государственной власти субъектов Российской Федерации вправе законами и иными нормативными правовыми актами субъектов Российской Федерации устанавливать критерии нуждаемости.</a:t>
            </a:r>
          </a:p>
          <a:p>
            <a:endParaRPr lang="ru-RU" dirty="0" smtClean="0"/>
          </a:p>
          <a:p>
            <a:r>
              <a:rPr lang="ru-RU" dirty="0" smtClean="0"/>
              <a:t>(часть 5 в ред. Федерального закона от 29.12.2015 N 388-ФЗ)</a:t>
            </a:r>
          </a:p>
          <a:p>
            <a:r>
              <a:rPr lang="ru-RU" dirty="0" smtClean="0"/>
              <a:t>6. Порядок обращения за получением компенсации, указанной в части 5 настоящей статьи, и порядок ее выплаты устанавливаются органами государственной власти субъектов Российской Федерации.</a:t>
            </a:r>
          </a:p>
          <a:p>
            <a:endParaRPr lang="ru-RU" dirty="0" smtClean="0"/>
          </a:p>
          <a:p>
            <a:r>
              <a:rPr lang="ru-RU" dirty="0" err="1" smtClean="0"/>
              <a:t>КонсультантПлюс</a:t>
            </a:r>
            <a:r>
              <a:rPr lang="ru-RU" dirty="0" smtClean="0"/>
              <a:t>: примечание.</a:t>
            </a:r>
          </a:p>
          <a:p>
            <a:r>
              <a:rPr lang="ru-RU" dirty="0" smtClean="0"/>
              <a:t>Единый стандарт, утв. Правительством РФ в соответствии ч. 6.1 ст. 65, применяется на территории г. Москвы с учетом </a:t>
            </a:r>
            <a:r>
              <a:rPr lang="ru-RU" dirty="0" err="1" smtClean="0"/>
              <a:t>абз</a:t>
            </a:r>
            <a:r>
              <a:rPr lang="ru-RU" dirty="0" smtClean="0"/>
              <a:t>. 22 ст. 4 Закона РФ от 15.04.1993 N 4802-1 (ФЗ от 29.12.2022 N 614-ФЗ).</a:t>
            </a:r>
          </a:p>
          <a:p>
            <a:r>
              <a:rPr lang="ru-RU" dirty="0" smtClean="0"/>
              <a:t>6.1. Правительство Российской Федерации в соответствии с Федеральным законом от 27 июля 2010 года N 210-ФЗ "Об организации предоставления государственных и муниципальных услуг" утверждает единый стандарт предоставления государственной и (или) муниципальной услуги, предусмотренной частью 5 настоящей статьи, подлежащий соблюдению органами исполнительной власти субъектов Российской Федерации, органами местного самоуправления, подведомственными им организациями при оказании такой услуги.</a:t>
            </a:r>
          </a:p>
          <a:p>
            <a:endParaRPr lang="ru-RU" dirty="0" smtClean="0"/>
          </a:p>
          <a:p>
            <a:r>
              <a:rPr lang="ru-RU" dirty="0" smtClean="0"/>
              <a:t>(часть 6.1 введена Федеральным законом от 29.12.2022 N 614-ФЗ)</a:t>
            </a:r>
          </a:p>
          <a:p>
            <a:r>
              <a:rPr lang="ru-RU" dirty="0" smtClean="0"/>
              <a:t>7. Финансовое обеспечение расходов, связанных с выплатой компенсации, указанной в части 5 настоящей статьи, является расходным обязательством субъектов Российской Федерации.</a:t>
            </a:r>
          </a:p>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27</a:t>
            </a:fld>
            <a:endParaRPr lang="ru-RU"/>
          </a:p>
        </p:txBody>
      </p:sp>
    </p:spTree>
    <p:extLst>
      <p:ext uri="{BB962C8B-B14F-4D97-AF65-F5344CB8AC3E}">
        <p14:creationId xmlns:p14="http://schemas.microsoft.com/office/powerpoint/2010/main" val="42811093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Данный раздел похож на форму ЗП-Образование.</a:t>
            </a:r>
          </a:p>
          <a:p>
            <a:pPr defTabSz="914766">
              <a:defRPr/>
            </a:pPr>
            <a:r>
              <a:rPr lang="ru-RU" dirty="0"/>
              <a:t>В прошлом году в технологической карте ЦСОД в целях повышения достоверности собираемой информации осуществлен контроль на </a:t>
            </a:r>
            <a:r>
              <a:rPr lang="ru-RU" dirty="0" err="1"/>
              <a:t>пообъектном</a:t>
            </a:r>
            <a:r>
              <a:rPr lang="ru-RU" dirty="0"/>
              <a:t> уровне с аналогичными показателями из формы федерального статистического наблюдения № ЗП-Образование. Инструкция по импорту данных в ЦСОД прилагается.</a:t>
            </a:r>
          </a:p>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28</a:t>
            </a:fld>
            <a:endParaRPr lang="ru-RU"/>
          </a:p>
        </p:txBody>
      </p:sp>
    </p:spTree>
    <p:extLst>
      <p:ext uri="{BB962C8B-B14F-4D97-AF65-F5344CB8AC3E}">
        <p14:creationId xmlns:p14="http://schemas.microsoft.com/office/powerpoint/2010/main" val="5072457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EEF53C0D-1B43-43D3-A510-739EC8E80FA2}" type="slidenum">
              <a:rPr lang="ru-RU" smtClean="0"/>
              <a:t>29</a:t>
            </a:fld>
            <a:endParaRPr lang="ru-RU"/>
          </a:p>
        </p:txBody>
      </p:sp>
    </p:spTree>
    <p:extLst>
      <p:ext uri="{BB962C8B-B14F-4D97-AF65-F5344CB8AC3E}">
        <p14:creationId xmlns:p14="http://schemas.microsoft.com/office/powerpoint/2010/main" val="505997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30</a:t>
            </a:fld>
            <a:endParaRPr lang="ru-RU"/>
          </a:p>
        </p:txBody>
      </p:sp>
    </p:spTree>
    <p:extLst>
      <p:ext uri="{BB962C8B-B14F-4D97-AF65-F5344CB8AC3E}">
        <p14:creationId xmlns:p14="http://schemas.microsoft.com/office/powerpoint/2010/main" val="383475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EEF53C0D-1B43-43D3-A510-739EC8E80FA2}" type="slidenum">
              <a:rPr lang="ru-RU" smtClean="0"/>
              <a:t>3</a:t>
            </a:fld>
            <a:endParaRPr lang="ru-RU"/>
          </a:p>
        </p:txBody>
      </p:sp>
    </p:spTree>
    <p:extLst>
      <p:ext uri="{BB962C8B-B14F-4D97-AF65-F5344CB8AC3E}">
        <p14:creationId xmlns:p14="http://schemas.microsoft.com/office/powerpoint/2010/main" val="34441711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31</a:t>
            </a:fld>
            <a:endParaRPr lang="ru-RU"/>
          </a:p>
        </p:txBody>
      </p:sp>
    </p:spTree>
    <p:extLst>
      <p:ext uri="{BB962C8B-B14F-4D97-AF65-F5344CB8AC3E}">
        <p14:creationId xmlns:p14="http://schemas.microsoft.com/office/powerpoint/2010/main" val="18639931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32</a:t>
            </a:fld>
            <a:endParaRPr lang="ru-RU"/>
          </a:p>
        </p:txBody>
      </p:sp>
    </p:spTree>
    <p:extLst>
      <p:ext uri="{BB962C8B-B14F-4D97-AF65-F5344CB8AC3E}">
        <p14:creationId xmlns:p14="http://schemas.microsoft.com/office/powerpoint/2010/main" val="24234236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EEF53C0D-1B43-43D3-A510-739EC8E80FA2}" type="slidenum">
              <a:rPr lang="ru-RU" smtClean="0"/>
              <a:t>33</a:t>
            </a:fld>
            <a:endParaRPr lang="ru-RU"/>
          </a:p>
        </p:txBody>
      </p:sp>
    </p:spTree>
    <p:extLst>
      <p:ext uri="{BB962C8B-B14F-4D97-AF65-F5344CB8AC3E}">
        <p14:creationId xmlns:p14="http://schemas.microsoft.com/office/powerpoint/2010/main" val="26481766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34</a:t>
            </a:fld>
            <a:endParaRPr lang="ru-RU"/>
          </a:p>
        </p:txBody>
      </p:sp>
    </p:spTree>
    <p:extLst>
      <p:ext uri="{BB962C8B-B14F-4D97-AF65-F5344CB8AC3E}">
        <p14:creationId xmlns:p14="http://schemas.microsoft.com/office/powerpoint/2010/main" val="26481766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a:t>
            </a:r>
            <a:r>
              <a:rPr lang="ru-RU" dirty="0"/>
              <a:t>Сельские территории - территории сельских поселений и межселенные территории.</a:t>
            </a:r>
            <a:r>
              <a:rPr lang="ru-RU" dirty="0" smtClean="0"/>
              <a:t> </a:t>
            </a:r>
            <a:r>
              <a:rPr lang="ru-RU" dirty="0"/>
              <a:t>Сельские поселения - один или несколько объединенных общей территорией сельских населенных пунктов, в которых местное самоуправление осуществляется населением непосредственно и(или) через выборные и иные органы местного самоуправления.</a:t>
            </a:r>
            <a:r>
              <a:rPr lang="ru-RU" dirty="0" smtClean="0"/>
              <a:t> </a:t>
            </a:r>
            <a:r>
              <a:rPr lang="ru-RU" dirty="0"/>
              <a:t>Межселенные территории -территория, находящаяся вне границ поселений.</a:t>
            </a:r>
            <a:r>
              <a:rPr lang="ru-RU" dirty="0" smtClean="0"/>
              <a:t> </a:t>
            </a:r>
            <a:r>
              <a:rPr lang="ru-RU" dirty="0"/>
              <a:t>Сельская местность - совокупность сельских населенных пунктов.</a:t>
            </a:r>
            <a:r>
              <a:rPr lang="ru-RU" dirty="0" smtClean="0"/>
              <a:t> </a:t>
            </a:r>
            <a:endParaRPr lang="en-US" dirty="0" smtClean="0"/>
          </a:p>
          <a:p>
            <a:r>
              <a:rPr lang="ru-RU" dirty="0" smtClean="0"/>
              <a:t>Единая межведомственная </a:t>
            </a:r>
          </a:p>
          <a:p>
            <a:r>
              <a:rPr lang="ru-RU" dirty="0" smtClean="0"/>
              <a:t>информационно-статистическая система (ЕМИСС)</a:t>
            </a:r>
          </a:p>
          <a:p>
            <a:r>
              <a:rPr lang="ru-RU" dirty="0" smtClean="0"/>
              <a:t>Постановление Правительства Российской Федерации </a:t>
            </a:r>
          </a:p>
          <a:p>
            <a:r>
              <a:rPr lang="ru-RU" dirty="0" smtClean="0"/>
              <a:t>от 26 мая 2010 г. №367 «О единой межведомственной информационно-статистической системе»</a:t>
            </a:r>
          </a:p>
          <a:p>
            <a:r>
              <a:rPr lang="ru-RU" dirty="0" smtClean="0"/>
              <a:t>(приказ Росстата от 18.06.2010 №223)</a:t>
            </a:r>
          </a:p>
          <a:p>
            <a:r>
              <a:rPr lang="ru-RU" dirty="0" smtClean="0"/>
              <a:t>ЕМИСС представляет собой государственную информационную систему, объединяющую официальные государственные информационные статистические ресурсы, формируемые субъектами официального статистического учета в рамках реализации федерального плана статистических работ </a:t>
            </a:r>
          </a:p>
          <a:p>
            <a:r>
              <a:rPr lang="ru-RU" dirty="0" smtClean="0"/>
              <a:t>Введена в эксплуатацию с 1 января 2011г.</a:t>
            </a:r>
          </a:p>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35</a:t>
            </a:fld>
            <a:endParaRPr lang="ru-RU"/>
          </a:p>
        </p:txBody>
      </p:sp>
    </p:spTree>
    <p:extLst>
      <p:ext uri="{BB962C8B-B14F-4D97-AF65-F5344CB8AC3E}">
        <p14:creationId xmlns:p14="http://schemas.microsoft.com/office/powerpoint/2010/main" val="20355817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EEF53C0D-1B43-43D3-A510-739EC8E80FA2}" type="slidenum">
              <a:rPr lang="ru-RU" smtClean="0"/>
              <a:t>36</a:t>
            </a:fld>
            <a:endParaRPr lang="ru-RU"/>
          </a:p>
        </p:txBody>
      </p:sp>
    </p:spTree>
    <p:extLst>
      <p:ext uri="{BB962C8B-B14F-4D97-AF65-F5344CB8AC3E}">
        <p14:creationId xmlns:p14="http://schemas.microsoft.com/office/powerpoint/2010/main" val="38745284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EEF53C0D-1B43-43D3-A510-739EC8E80FA2}" type="slidenum">
              <a:rPr lang="ru-RU" smtClean="0"/>
              <a:t>37</a:t>
            </a:fld>
            <a:endParaRPr lang="ru-RU"/>
          </a:p>
        </p:txBody>
      </p:sp>
    </p:spTree>
    <p:extLst>
      <p:ext uri="{BB962C8B-B14F-4D97-AF65-F5344CB8AC3E}">
        <p14:creationId xmlns:p14="http://schemas.microsoft.com/office/powerpoint/2010/main" val="6330224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EEF53C0D-1B43-43D3-A510-739EC8E80FA2}" type="slidenum">
              <a:rPr lang="ru-RU" smtClean="0"/>
              <a:t>38</a:t>
            </a:fld>
            <a:endParaRPr lang="ru-RU"/>
          </a:p>
        </p:txBody>
      </p:sp>
    </p:spTree>
    <p:extLst>
      <p:ext uri="{BB962C8B-B14F-4D97-AF65-F5344CB8AC3E}">
        <p14:creationId xmlns:p14="http://schemas.microsoft.com/office/powerpoint/2010/main" val="487002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39</a:t>
            </a:fld>
            <a:endParaRPr lang="ru-RU"/>
          </a:p>
        </p:txBody>
      </p:sp>
    </p:spTree>
    <p:extLst>
      <p:ext uri="{BB962C8B-B14F-4D97-AF65-F5344CB8AC3E}">
        <p14:creationId xmlns:p14="http://schemas.microsoft.com/office/powerpoint/2010/main" val="6845092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41</a:t>
            </a:fld>
            <a:endParaRPr lang="ru-RU"/>
          </a:p>
        </p:txBody>
      </p:sp>
    </p:spTree>
    <p:extLst>
      <p:ext uri="{BB962C8B-B14F-4D97-AF65-F5344CB8AC3E}">
        <p14:creationId xmlns:p14="http://schemas.microsoft.com/office/powerpoint/2010/main" val="684509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4</a:t>
            </a:fld>
            <a:endParaRPr lang="ru-RU"/>
          </a:p>
        </p:txBody>
      </p:sp>
    </p:spTree>
    <p:extLst>
      <p:ext uri="{BB962C8B-B14F-4D97-AF65-F5344CB8AC3E}">
        <p14:creationId xmlns:p14="http://schemas.microsoft.com/office/powerpoint/2010/main" val="1606772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EEF53C0D-1B43-43D3-A510-739EC8E80FA2}" type="slidenum">
              <a:rPr lang="ru-RU" smtClean="0"/>
              <a:t>42</a:t>
            </a:fld>
            <a:endParaRPr lang="ru-RU"/>
          </a:p>
        </p:txBody>
      </p:sp>
    </p:spTree>
    <p:extLst>
      <p:ext uri="{BB962C8B-B14F-4D97-AF65-F5344CB8AC3E}">
        <p14:creationId xmlns:p14="http://schemas.microsoft.com/office/powerpoint/2010/main" val="3342180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6</a:t>
            </a:fld>
            <a:endParaRPr lang="ru-RU"/>
          </a:p>
        </p:txBody>
      </p:sp>
    </p:spTree>
    <p:extLst>
      <p:ext uri="{BB962C8B-B14F-4D97-AF65-F5344CB8AC3E}">
        <p14:creationId xmlns:p14="http://schemas.microsoft.com/office/powerpoint/2010/main" val="3368206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7</a:t>
            </a:fld>
            <a:endParaRPr lang="ru-RU"/>
          </a:p>
        </p:txBody>
      </p:sp>
    </p:spTree>
    <p:extLst>
      <p:ext uri="{BB962C8B-B14F-4D97-AF65-F5344CB8AC3E}">
        <p14:creationId xmlns:p14="http://schemas.microsoft.com/office/powerpoint/2010/main" val="3475808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EEF53C0D-1B43-43D3-A510-739EC8E80FA2}" type="slidenum">
              <a:rPr lang="ru-RU" smtClean="0"/>
              <a:t>8</a:t>
            </a:fld>
            <a:endParaRPr lang="ru-RU"/>
          </a:p>
        </p:txBody>
      </p:sp>
    </p:spTree>
    <p:extLst>
      <p:ext uri="{BB962C8B-B14F-4D97-AF65-F5344CB8AC3E}">
        <p14:creationId xmlns:p14="http://schemas.microsoft.com/office/powerpoint/2010/main" val="2368914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EEF53C0D-1B43-43D3-A510-739EC8E80FA2}" type="slidenum">
              <a:rPr lang="ru-RU" smtClean="0"/>
              <a:t>9</a:t>
            </a:fld>
            <a:endParaRPr lang="ru-RU"/>
          </a:p>
        </p:txBody>
      </p:sp>
    </p:spTree>
    <p:extLst>
      <p:ext uri="{BB962C8B-B14F-4D97-AF65-F5344CB8AC3E}">
        <p14:creationId xmlns:p14="http://schemas.microsoft.com/office/powerpoint/2010/main" val="7774968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a:t>
            </a:r>
            <a:r>
              <a:rPr lang="ru-RU" baseline="0" dirty="0" smtClean="0"/>
              <a:t> форме представлено 23 раздела. Если организация не занимается деятельность, то в этом году то заполняет только титульную часть и сдает нулевой отчет</a:t>
            </a:r>
          </a:p>
          <a:p>
            <a:endParaRPr lang="ru-RU" dirty="0"/>
          </a:p>
        </p:txBody>
      </p:sp>
      <p:sp>
        <p:nvSpPr>
          <p:cNvPr id="4" name="Номер слайда 3"/>
          <p:cNvSpPr>
            <a:spLocks noGrp="1"/>
          </p:cNvSpPr>
          <p:nvPr>
            <p:ph type="sldNum" sz="quarter" idx="10"/>
          </p:nvPr>
        </p:nvSpPr>
        <p:spPr/>
        <p:txBody>
          <a:bodyPr/>
          <a:lstStyle/>
          <a:p>
            <a:fld id="{EEF53C0D-1B43-43D3-A510-739EC8E80FA2}" type="slidenum">
              <a:rPr lang="ru-RU" smtClean="0"/>
              <a:t>10</a:t>
            </a:fld>
            <a:endParaRPr lang="ru-RU"/>
          </a:p>
        </p:txBody>
      </p:sp>
    </p:spTree>
    <p:extLst>
      <p:ext uri="{BB962C8B-B14F-4D97-AF65-F5344CB8AC3E}">
        <p14:creationId xmlns:p14="http://schemas.microsoft.com/office/powerpoint/2010/main" val="4028116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4875"/>
            </a:lvl1pPr>
          </a:lstStyle>
          <a:p>
            <a:r>
              <a:rPr lang="ru-RU"/>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1950">
                <a:solidFill>
                  <a:schemeClr val="tx1">
                    <a:lumMod val="75000"/>
                    <a:lumOff val="25000"/>
                  </a:schemeClr>
                </a:solidFill>
              </a:defRPr>
            </a:lvl1pPr>
            <a:lvl2pPr marL="371475" indent="0" algn="ctr">
              <a:buNone/>
              <a:defRPr sz="2275"/>
            </a:lvl2pPr>
            <a:lvl3pPr marL="742950" indent="0" algn="ctr">
              <a:buNone/>
              <a:defRPr sz="1950"/>
            </a:lvl3pPr>
            <a:lvl4pPr marL="1114425" indent="0" algn="ctr">
              <a:buNone/>
              <a:defRPr sz="1625"/>
            </a:lvl4pPr>
            <a:lvl5pPr marL="1485900" indent="0" algn="ctr">
              <a:buNone/>
              <a:defRPr sz="1625"/>
            </a:lvl5pPr>
            <a:lvl6pPr marL="1857375" indent="0" algn="ctr">
              <a:buNone/>
              <a:defRPr sz="1625"/>
            </a:lvl6pPr>
            <a:lvl7pPr marL="2228850" indent="0" algn="ctr">
              <a:buNone/>
              <a:defRPr sz="1625"/>
            </a:lvl7pPr>
            <a:lvl8pPr marL="2600325" indent="0" algn="ctr">
              <a:buNone/>
              <a:defRPr sz="1625"/>
            </a:lvl8pPr>
            <a:lvl9pPr marL="2971800" indent="0" algn="ctr">
              <a:buNone/>
              <a:defRPr sz="1625"/>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endParaRPr lang="ru-RU"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ru-RU"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06D2B5E1-9B56-40B4-A58F-3A37F98B5611}"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3418236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endParaRPr lang="ru-RU"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ru-RU"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06D2B5E1-9B56-40B4-A58F-3A37F98B5611}"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2100991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ru-RU"/>
              <a:t>Образец заголовка</a:t>
            </a:r>
            <a:endParaRPr lang="en-US"/>
          </a:p>
        </p:txBody>
      </p:sp>
      <p:sp>
        <p:nvSpPr>
          <p:cNvPr id="3" name="Vertical Text Placeholder 2"/>
          <p:cNvSpPr>
            <a:spLocks noGrp="1"/>
          </p:cNvSpPr>
          <p:nvPr>
            <p:ph type="body" orient="vert" idx="1"/>
          </p:nvPr>
        </p:nvSpPr>
        <p:spPr>
          <a:xfrm>
            <a:off x="838200" y="360364"/>
            <a:ext cx="7734300" cy="581183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endParaRPr lang="ru-RU"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ru-RU"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06D2B5E1-9B56-40B4-A58F-3A37F98B5611}"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13254321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Пустой_1">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8E62C042-4EA4-314F-8837-7915700A0693}"/>
              </a:ext>
            </a:extLst>
          </p:cNvPr>
          <p:cNvSpPr txBox="1"/>
          <p:nvPr/>
        </p:nvSpPr>
        <p:spPr>
          <a:xfrm>
            <a:off x="358565" y="118434"/>
            <a:ext cx="1048822" cy="292151"/>
          </a:xfrm>
          <a:prstGeom prst="rect">
            <a:avLst/>
          </a:prstGeom>
        </p:spPr>
        <p:txBody>
          <a:bodyPr vert="horz" wrap="square" lIns="0" tIns="12700" rIns="0" bIns="0" rtlCol="0">
            <a:spAutoFit/>
          </a:bodyPr>
          <a:lstStyle/>
          <a:p>
            <a:pPr marL="12700">
              <a:lnSpc>
                <a:spcPct val="100000"/>
              </a:lnSpc>
              <a:spcBef>
                <a:spcPts val="100"/>
              </a:spcBef>
            </a:pPr>
            <a:r>
              <a:rPr sz="1500" b="1" spc="-45" dirty="0">
                <a:solidFill>
                  <a:srgbClr val="334286"/>
                </a:solidFill>
                <a:latin typeface="Arial"/>
                <a:cs typeface="Arial"/>
              </a:rPr>
              <a:t>РОССТАТ</a:t>
            </a:r>
            <a:endParaRPr sz="1500" dirty="0">
              <a:latin typeface="Arial"/>
              <a:cs typeface="Arial"/>
            </a:endParaRPr>
          </a:p>
        </p:txBody>
      </p:sp>
      <p:sp>
        <p:nvSpPr>
          <p:cNvPr id="12" name="object 13">
            <a:extLst>
              <a:ext uri="{FF2B5EF4-FFF2-40B4-BE49-F238E27FC236}">
                <a16:creationId xmlns:a16="http://schemas.microsoft.com/office/drawing/2014/main" id="{978D5EB5-026B-2249-A8D4-5B5D2223AD6E}"/>
              </a:ext>
            </a:extLst>
          </p:cNvPr>
          <p:cNvSpPr/>
          <p:nvPr/>
        </p:nvSpPr>
        <p:spPr>
          <a:xfrm>
            <a:off x="373245" y="-1"/>
            <a:ext cx="11480069" cy="90567"/>
          </a:xfrm>
          <a:custGeom>
            <a:avLst/>
            <a:gdLst/>
            <a:ahLst/>
            <a:cxnLst/>
            <a:rect l="l" t="t" r="r" b="b"/>
            <a:pathLst>
              <a:path w="9980930" h="78740">
                <a:moveTo>
                  <a:pt x="0" y="78232"/>
                </a:moveTo>
                <a:lnTo>
                  <a:pt x="9980358" y="78232"/>
                </a:lnTo>
                <a:lnTo>
                  <a:pt x="9980358" y="0"/>
                </a:lnTo>
                <a:lnTo>
                  <a:pt x="0" y="0"/>
                </a:lnTo>
                <a:lnTo>
                  <a:pt x="0" y="78232"/>
                </a:lnTo>
                <a:close/>
              </a:path>
            </a:pathLst>
          </a:custGeom>
          <a:solidFill>
            <a:srgbClr val="334286"/>
          </a:solidFill>
        </p:spPr>
        <p:txBody>
          <a:bodyPr wrap="square" lIns="0" tIns="0" rIns="0" bIns="0" rtlCol="0"/>
          <a:lstStyle/>
          <a:p>
            <a:endParaRPr dirty="0"/>
          </a:p>
        </p:txBody>
      </p:sp>
      <p:sp>
        <p:nvSpPr>
          <p:cNvPr id="14" name="Номер слайда 5">
            <a:extLst>
              <a:ext uri="{FF2B5EF4-FFF2-40B4-BE49-F238E27FC236}">
                <a16:creationId xmlns:a16="http://schemas.microsoft.com/office/drawing/2014/main" id="{589F21BF-0ECE-1B45-A099-F5B6E92C16A7}"/>
              </a:ext>
            </a:extLst>
          </p:cNvPr>
          <p:cNvSpPr>
            <a:spLocks noGrp="1"/>
          </p:cNvSpPr>
          <p:nvPr userDrawn="1">
            <p:ph type="sldNum" sz="quarter" idx="4"/>
          </p:nvPr>
        </p:nvSpPr>
        <p:spPr>
          <a:xfrm>
            <a:off x="9310907" y="6355682"/>
            <a:ext cx="2743200" cy="365125"/>
          </a:xfrm>
          <a:prstGeom prst="rect">
            <a:avLst/>
          </a:prstGeom>
        </p:spPr>
        <p:txBody>
          <a:bodyPr vert="horz" lIns="91440" tIns="45720" rIns="91440" bIns="45720" rtlCol="0" anchor="ctr"/>
          <a:lstStyle>
            <a:lvl1pPr algn="r">
              <a:defRPr sz="1600">
                <a:solidFill>
                  <a:schemeClr val="tx1">
                    <a:lumMod val="50000"/>
                    <a:lumOff val="50000"/>
                  </a:schemeClr>
                </a:solidFill>
                <a:latin typeface="Arial" panose="020B0604020202020204" pitchFamily="34" charset="0"/>
                <a:cs typeface="Arial" panose="020B0604020202020204" pitchFamily="34" charset="0"/>
              </a:defRPr>
            </a:lvl1pPr>
          </a:lstStyle>
          <a:p>
            <a:fld id="{41B81EEA-DF2A-1C47-9781-44818CAE4220}" type="slidenum">
              <a:rPr lang="ru-RU" smtClean="0"/>
              <a:pPr/>
              <a:t>‹#›</a:t>
            </a:fld>
            <a:endParaRPr lang="ru-RU" dirty="0"/>
          </a:p>
        </p:txBody>
      </p:sp>
      <p:sp>
        <p:nvSpPr>
          <p:cNvPr id="16" name="object 7">
            <a:extLst>
              <a:ext uri="{FF2B5EF4-FFF2-40B4-BE49-F238E27FC236}">
                <a16:creationId xmlns:a16="http://schemas.microsoft.com/office/drawing/2014/main" id="{5C608B83-A2F2-ED49-8A9B-1801A540551C}"/>
              </a:ext>
            </a:extLst>
          </p:cNvPr>
          <p:cNvSpPr/>
          <p:nvPr userDrawn="1"/>
        </p:nvSpPr>
        <p:spPr>
          <a:xfrm>
            <a:off x="0" y="649854"/>
            <a:ext cx="219919" cy="739108"/>
          </a:xfrm>
          <a:custGeom>
            <a:avLst/>
            <a:gdLst/>
            <a:ahLst/>
            <a:cxnLst/>
            <a:rect l="l" t="t" r="r" b="b"/>
            <a:pathLst>
              <a:path w="203835" h="565785">
                <a:moveTo>
                  <a:pt x="0" y="565226"/>
                </a:moveTo>
                <a:lnTo>
                  <a:pt x="203530" y="565226"/>
                </a:lnTo>
                <a:lnTo>
                  <a:pt x="203530" y="0"/>
                </a:lnTo>
                <a:lnTo>
                  <a:pt x="0" y="0"/>
                </a:lnTo>
                <a:lnTo>
                  <a:pt x="0" y="565226"/>
                </a:lnTo>
                <a:close/>
              </a:path>
            </a:pathLst>
          </a:custGeom>
          <a:solidFill>
            <a:srgbClr val="E1002B"/>
          </a:solidFill>
        </p:spPr>
        <p:txBody>
          <a:bodyPr wrap="square" lIns="0" tIns="0" rIns="0" bIns="0" rtlCol="0"/>
          <a:lstStyle/>
          <a:p>
            <a:endParaRPr dirty="0"/>
          </a:p>
        </p:txBody>
      </p:sp>
      <p:sp>
        <p:nvSpPr>
          <p:cNvPr id="17" name="Текст 17">
            <a:extLst>
              <a:ext uri="{FF2B5EF4-FFF2-40B4-BE49-F238E27FC236}">
                <a16:creationId xmlns:a16="http://schemas.microsoft.com/office/drawing/2014/main" id="{72C1670E-B5AF-C246-8209-DB0091245A2E}"/>
              </a:ext>
            </a:extLst>
          </p:cNvPr>
          <p:cNvSpPr>
            <a:spLocks noGrp="1"/>
          </p:cNvSpPr>
          <p:nvPr userDrawn="1">
            <p:ph type="body" sz="quarter" idx="10" hasCustomPrompt="1"/>
          </p:nvPr>
        </p:nvSpPr>
        <p:spPr>
          <a:xfrm>
            <a:off x="292220" y="536137"/>
            <a:ext cx="2613235" cy="936897"/>
          </a:xfrm>
          <a:prstGeom prst="rect">
            <a:avLst/>
          </a:prstGeom>
        </p:spPr>
        <p:txBody>
          <a:bodyPr anchor="t"/>
          <a:lstStyle>
            <a:lvl1pPr marL="0" indent="0">
              <a:lnSpc>
                <a:spcPct val="100000"/>
              </a:lnSpc>
              <a:buNone/>
              <a:defRPr sz="2800">
                <a:solidFill>
                  <a:srgbClr val="334286"/>
                </a:solidFill>
                <a:latin typeface="Arial" panose="020B0604020202020204" pitchFamily="34" charset="0"/>
                <a:cs typeface="Arial" panose="020B0604020202020204" pitchFamily="34" charset="0"/>
              </a:defRPr>
            </a:lvl1pPr>
          </a:lstStyle>
          <a:p>
            <a:pPr lvl="0"/>
            <a:r>
              <a:rPr lang="ru-RU" dirty="0"/>
              <a:t>ОБРАЗЕЦ ТЕКСТА</a:t>
            </a:r>
          </a:p>
        </p:txBody>
      </p:sp>
      <p:sp>
        <p:nvSpPr>
          <p:cNvPr id="10" name="Прямоугольник 9"/>
          <p:cNvSpPr/>
          <p:nvPr userDrawn="1"/>
        </p:nvSpPr>
        <p:spPr>
          <a:xfrm>
            <a:off x="0" y="1621784"/>
            <a:ext cx="219919" cy="4576940"/>
          </a:xfrm>
          <a:prstGeom prst="rect">
            <a:avLst/>
          </a:prstGeom>
          <a:solidFill>
            <a:srgbClr val="FFC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181713179"/>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Текст в одну колонку">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8E62C042-4EA4-314F-8837-7915700A0693}"/>
              </a:ext>
            </a:extLst>
          </p:cNvPr>
          <p:cNvSpPr txBox="1"/>
          <p:nvPr/>
        </p:nvSpPr>
        <p:spPr>
          <a:xfrm>
            <a:off x="358565" y="118434"/>
            <a:ext cx="1300302" cy="243656"/>
          </a:xfrm>
          <a:prstGeom prst="rect">
            <a:avLst/>
          </a:prstGeom>
        </p:spPr>
        <p:txBody>
          <a:bodyPr vert="horz" wrap="square" lIns="0" tIns="12700" rIns="0" bIns="0" rtlCol="0">
            <a:spAutoFit/>
          </a:bodyPr>
          <a:lstStyle/>
          <a:p>
            <a:pPr marL="12700">
              <a:lnSpc>
                <a:spcPct val="100000"/>
              </a:lnSpc>
              <a:spcBef>
                <a:spcPts val="100"/>
              </a:spcBef>
            </a:pPr>
            <a:r>
              <a:rPr lang="ru-RU" sz="1500" b="1" spc="-45" dirty="0">
                <a:solidFill>
                  <a:srgbClr val="334286"/>
                </a:solidFill>
                <a:latin typeface="Arial"/>
                <a:cs typeface="Arial"/>
              </a:rPr>
              <a:t>ПЕТРО</a:t>
            </a:r>
            <a:r>
              <a:rPr sz="1500" b="1" spc="-45" dirty="0">
                <a:solidFill>
                  <a:srgbClr val="334286"/>
                </a:solidFill>
                <a:latin typeface="Arial"/>
                <a:cs typeface="Arial"/>
              </a:rPr>
              <a:t>СТАТ</a:t>
            </a:r>
            <a:endParaRPr sz="1500" dirty="0">
              <a:latin typeface="Arial"/>
              <a:cs typeface="Arial"/>
            </a:endParaRPr>
          </a:p>
        </p:txBody>
      </p:sp>
      <p:sp>
        <p:nvSpPr>
          <p:cNvPr id="12" name="object 13">
            <a:extLst>
              <a:ext uri="{FF2B5EF4-FFF2-40B4-BE49-F238E27FC236}">
                <a16:creationId xmlns:a16="http://schemas.microsoft.com/office/drawing/2014/main" id="{978D5EB5-026B-2249-A8D4-5B5D2223AD6E}"/>
              </a:ext>
            </a:extLst>
          </p:cNvPr>
          <p:cNvSpPr/>
          <p:nvPr/>
        </p:nvSpPr>
        <p:spPr>
          <a:xfrm>
            <a:off x="373245" y="-1"/>
            <a:ext cx="11480069" cy="90567"/>
          </a:xfrm>
          <a:custGeom>
            <a:avLst/>
            <a:gdLst/>
            <a:ahLst/>
            <a:cxnLst/>
            <a:rect l="l" t="t" r="r" b="b"/>
            <a:pathLst>
              <a:path w="9980930" h="78740">
                <a:moveTo>
                  <a:pt x="0" y="78232"/>
                </a:moveTo>
                <a:lnTo>
                  <a:pt x="9980358" y="78232"/>
                </a:lnTo>
                <a:lnTo>
                  <a:pt x="9980358" y="0"/>
                </a:lnTo>
                <a:lnTo>
                  <a:pt x="0" y="0"/>
                </a:lnTo>
                <a:lnTo>
                  <a:pt x="0" y="78232"/>
                </a:lnTo>
                <a:close/>
              </a:path>
            </a:pathLst>
          </a:custGeom>
          <a:solidFill>
            <a:srgbClr val="334286"/>
          </a:solidFill>
        </p:spPr>
        <p:txBody>
          <a:bodyPr wrap="square" lIns="0" tIns="0" rIns="0" bIns="0" rtlCol="0"/>
          <a:lstStyle/>
          <a:p>
            <a:endParaRPr/>
          </a:p>
        </p:txBody>
      </p:sp>
      <p:sp>
        <p:nvSpPr>
          <p:cNvPr id="14" name="Номер слайда 5">
            <a:extLst>
              <a:ext uri="{FF2B5EF4-FFF2-40B4-BE49-F238E27FC236}">
                <a16:creationId xmlns:a16="http://schemas.microsoft.com/office/drawing/2014/main" id="{589F21BF-0ECE-1B45-A099-F5B6E92C16A7}"/>
              </a:ext>
            </a:extLst>
          </p:cNvPr>
          <p:cNvSpPr>
            <a:spLocks noGrp="1"/>
          </p:cNvSpPr>
          <p:nvPr userDrawn="1">
            <p:ph type="sldNum" sz="quarter" idx="4"/>
          </p:nvPr>
        </p:nvSpPr>
        <p:spPr>
          <a:xfrm>
            <a:off x="9310907" y="6355682"/>
            <a:ext cx="2743200" cy="365125"/>
          </a:xfrm>
          <a:prstGeom prst="rect">
            <a:avLst/>
          </a:prstGeom>
        </p:spPr>
        <p:txBody>
          <a:bodyPr vert="horz" lIns="91440" tIns="45720" rIns="91440" bIns="45720" rtlCol="0" anchor="ctr"/>
          <a:lstStyle>
            <a:lvl1pPr algn="r">
              <a:defRPr sz="1600">
                <a:solidFill>
                  <a:schemeClr val="tx1">
                    <a:lumMod val="50000"/>
                    <a:lumOff val="50000"/>
                  </a:schemeClr>
                </a:solidFill>
                <a:latin typeface="Arial" panose="020B0604020202020204" pitchFamily="34" charset="0"/>
                <a:cs typeface="Arial" panose="020B0604020202020204" pitchFamily="34" charset="0"/>
              </a:defRPr>
            </a:lvl1pPr>
          </a:lstStyle>
          <a:p>
            <a:fld id="{41B81EEA-DF2A-1C47-9781-44818CAE4220}" type="slidenum">
              <a:rPr lang="ru-RU" smtClean="0"/>
              <a:pPr/>
              <a:t>‹#›</a:t>
            </a:fld>
            <a:endParaRPr lang="ru-RU"/>
          </a:p>
        </p:txBody>
      </p:sp>
      <p:sp>
        <p:nvSpPr>
          <p:cNvPr id="16" name="object 7">
            <a:extLst>
              <a:ext uri="{FF2B5EF4-FFF2-40B4-BE49-F238E27FC236}">
                <a16:creationId xmlns:a16="http://schemas.microsoft.com/office/drawing/2014/main" id="{5C608B83-A2F2-ED49-8A9B-1801A540551C}"/>
              </a:ext>
            </a:extLst>
          </p:cNvPr>
          <p:cNvSpPr/>
          <p:nvPr userDrawn="1"/>
        </p:nvSpPr>
        <p:spPr>
          <a:xfrm>
            <a:off x="0" y="649854"/>
            <a:ext cx="219919" cy="739108"/>
          </a:xfrm>
          <a:custGeom>
            <a:avLst/>
            <a:gdLst/>
            <a:ahLst/>
            <a:cxnLst/>
            <a:rect l="l" t="t" r="r" b="b"/>
            <a:pathLst>
              <a:path w="203835" h="565785">
                <a:moveTo>
                  <a:pt x="0" y="565226"/>
                </a:moveTo>
                <a:lnTo>
                  <a:pt x="203530" y="565226"/>
                </a:lnTo>
                <a:lnTo>
                  <a:pt x="203530" y="0"/>
                </a:lnTo>
                <a:lnTo>
                  <a:pt x="0" y="0"/>
                </a:lnTo>
                <a:lnTo>
                  <a:pt x="0" y="565226"/>
                </a:lnTo>
                <a:close/>
              </a:path>
            </a:pathLst>
          </a:custGeom>
          <a:solidFill>
            <a:srgbClr val="E1002B"/>
          </a:solidFill>
        </p:spPr>
        <p:txBody>
          <a:bodyPr wrap="square" lIns="0" tIns="0" rIns="0" bIns="0" rtlCol="0"/>
          <a:lstStyle/>
          <a:p>
            <a:endParaRPr/>
          </a:p>
        </p:txBody>
      </p:sp>
      <p:sp>
        <p:nvSpPr>
          <p:cNvPr id="17" name="Текст 17">
            <a:extLst>
              <a:ext uri="{FF2B5EF4-FFF2-40B4-BE49-F238E27FC236}">
                <a16:creationId xmlns:a16="http://schemas.microsoft.com/office/drawing/2014/main" id="{72C1670E-B5AF-C246-8209-DB0091245A2E}"/>
              </a:ext>
            </a:extLst>
          </p:cNvPr>
          <p:cNvSpPr>
            <a:spLocks noGrp="1"/>
          </p:cNvSpPr>
          <p:nvPr userDrawn="1">
            <p:ph type="body" sz="quarter" idx="10" hasCustomPrompt="1"/>
          </p:nvPr>
        </p:nvSpPr>
        <p:spPr>
          <a:xfrm>
            <a:off x="292220" y="536137"/>
            <a:ext cx="2613235" cy="936897"/>
          </a:xfrm>
          <a:prstGeom prst="rect">
            <a:avLst/>
          </a:prstGeom>
        </p:spPr>
        <p:txBody>
          <a:bodyPr anchor="t"/>
          <a:lstStyle>
            <a:lvl1pPr marL="0" indent="0">
              <a:lnSpc>
                <a:spcPct val="100000"/>
              </a:lnSpc>
              <a:buNone/>
              <a:defRPr sz="2800">
                <a:solidFill>
                  <a:srgbClr val="334286"/>
                </a:solidFill>
                <a:latin typeface="Arial" panose="020B0604020202020204" pitchFamily="34" charset="0"/>
                <a:cs typeface="Arial" panose="020B0604020202020204" pitchFamily="34" charset="0"/>
              </a:defRPr>
            </a:lvl1pPr>
          </a:lstStyle>
          <a:p>
            <a:pPr lvl="0"/>
            <a:r>
              <a:rPr lang="ru-RU" dirty="0"/>
              <a:t>ОБРАЗЕЦ ТЕКСТА</a:t>
            </a:r>
          </a:p>
        </p:txBody>
      </p:sp>
      <p:sp>
        <p:nvSpPr>
          <p:cNvPr id="18" name="Текст 4">
            <a:extLst>
              <a:ext uri="{FF2B5EF4-FFF2-40B4-BE49-F238E27FC236}">
                <a16:creationId xmlns:a16="http://schemas.microsoft.com/office/drawing/2014/main" id="{EAF7FE5E-C8C1-E64E-A6DD-18826DFE6AED}"/>
              </a:ext>
            </a:extLst>
          </p:cNvPr>
          <p:cNvSpPr>
            <a:spLocks noGrp="1"/>
          </p:cNvSpPr>
          <p:nvPr userDrawn="1">
            <p:ph type="body" sz="quarter" idx="12"/>
          </p:nvPr>
        </p:nvSpPr>
        <p:spPr>
          <a:xfrm>
            <a:off x="1000124" y="1687112"/>
            <a:ext cx="8310783" cy="4668570"/>
          </a:xfrm>
          <a:prstGeom prst="rect">
            <a:avLst/>
          </a:prstGeom>
        </p:spPr>
        <p:txBody>
          <a:bodyPr/>
          <a:lstStyle>
            <a:lvl1pPr marL="12700" indent="0" algn="l" defTabSz="914400" rtl="0" eaLnBrk="1" latinLnBrk="0" hangingPunct="1">
              <a:buNone/>
              <a:defRPr lang="ru-RU" sz="1450" kern="1200" spc="-10" dirty="0">
                <a:solidFill>
                  <a:srgbClr val="4D4D4D"/>
                </a:solidFill>
                <a:latin typeface="Arial"/>
                <a:ea typeface="+mn-ea"/>
                <a:cs typeface="Arial"/>
              </a:defRPr>
            </a:lvl1pPr>
          </a:lstStyle>
          <a:p>
            <a:pPr lvl="0"/>
            <a:r>
              <a:rPr lang="ru-RU" dirty="0"/>
              <a:t>Образец текста</a:t>
            </a:r>
          </a:p>
        </p:txBody>
      </p:sp>
      <p:sp>
        <p:nvSpPr>
          <p:cNvPr id="10" name="Прямоугольник 9"/>
          <p:cNvSpPr/>
          <p:nvPr userDrawn="1"/>
        </p:nvSpPr>
        <p:spPr>
          <a:xfrm>
            <a:off x="0" y="1621784"/>
            <a:ext cx="219919" cy="4576940"/>
          </a:xfrm>
          <a:prstGeom prst="rect">
            <a:avLst/>
          </a:prstGeom>
          <a:solidFill>
            <a:srgbClr val="FFC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316885376"/>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Текст в две колонки">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8E62C042-4EA4-314F-8837-7915700A0693}"/>
              </a:ext>
            </a:extLst>
          </p:cNvPr>
          <p:cNvSpPr txBox="1"/>
          <p:nvPr/>
        </p:nvSpPr>
        <p:spPr>
          <a:xfrm>
            <a:off x="358567" y="118435"/>
            <a:ext cx="1048823" cy="243656"/>
          </a:xfrm>
          <a:prstGeom prst="rect">
            <a:avLst/>
          </a:prstGeom>
        </p:spPr>
        <p:txBody>
          <a:bodyPr vert="horz" wrap="square" lIns="0" tIns="12700" rIns="0" bIns="0" rtlCol="0">
            <a:spAutoFit/>
          </a:bodyPr>
          <a:lstStyle/>
          <a:p>
            <a:pPr marL="12700">
              <a:lnSpc>
                <a:spcPct val="100000"/>
              </a:lnSpc>
              <a:spcBef>
                <a:spcPts val="100"/>
              </a:spcBef>
            </a:pPr>
            <a:r>
              <a:rPr sz="1500" b="1" spc="-45" dirty="0">
                <a:solidFill>
                  <a:srgbClr val="334286"/>
                </a:solidFill>
                <a:latin typeface="Arial"/>
                <a:cs typeface="Arial"/>
              </a:rPr>
              <a:t>РОССТАТ</a:t>
            </a:r>
            <a:endParaRPr sz="1500" dirty="0">
              <a:latin typeface="Arial"/>
              <a:cs typeface="Arial"/>
            </a:endParaRPr>
          </a:p>
        </p:txBody>
      </p:sp>
      <p:sp>
        <p:nvSpPr>
          <p:cNvPr id="12" name="object 13">
            <a:extLst>
              <a:ext uri="{FF2B5EF4-FFF2-40B4-BE49-F238E27FC236}">
                <a16:creationId xmlns:a16="http://schemas.microsoft.com/office/drawing/2014/main" id="{978D5EB5-026B-2249-A8D4-5B5D2223AD6E}"/>
              </a:ext>
            </a:extLst>
          </p:cNvPr>
          <p:cNvSpPr/>
          <p:nvPr/>
        </p:nvSpPr>
        <p:spPr>
          <a:xfrm>
            <a:off x="373247" y="3"/>
            <a:ext cx="11480069" cy="90567"/>
          </a:xfrm>
          <a:custGeom>
            <a:avLst/>
            <a:gdLst/>
            <a:ahLst/>
            <a:cxnLst/>
            <a:rect l="l" t="t" r="r" b="b"/>
            <a:pathLst>
              <a:path w="9980930" h="78740">
                <a:moveTo>
                  <a:pt x="0" y="78232"/>
                </a:moveTo>
                <a:lnTo>
                  <a:pt x="9980358" y="78232"/>
                </a:lnTo>
                <a:lnTo>
                  <a:pt x="9980358" y="0"/>
                </a:lnTo>
                <a:lnTo>
                  <a:pt x="0" y="0"/>
                </a:lnTo>
                <a:lnTo>
                  <a:pt x="0" y="78232"/>
                </a:lnTo>
                <a:close/>
              </a:path>
            </a:pathLst>
          </a:custGeom>
          <a:solidFill>
            <a:srgbClr val="334286"/>
          </a:solidFill>
        </p:spPr>
        <p:txBody>
          <a:bodyPr wrap="square" lIns="0" tIns="0" rIns="0" bIns="0" rtlCol="0"/>
          <a:lstStyle/>
          <a:p>
            <a:endParaRPr dirty="0"/>
          </a:p>
        </p:txBody>
      </p:sp>
      <p:sp>
        <p:nvSpPr>
          <p:cNvPr id="14" name="Номер слайда 5">
            <a:extLst>
              <a:ext uri="{FF2B5EF4-FFF2-40B4-BE49-F238E27FC236}">
                <a16:creationId xmlns:a16="http://schemas.microsoft.com/office/drawing/2014/main" id="{589F21BF-0ECE-1B45-A099-F5B6E92C16A7}"/>
              </a:ext>
            </a:extLst>
          </p:cNvPr>
          <p:cNvSpPr>
            <a:spLocks noGrp="1"/>
          </p:cNvSpPr>
          <p:nvPr userDrawn="1">
            <p:ph type="sldNum" sz="quarter" idx="4"/>
          </p:nvPr>
        </p:nvSpPr>
        <p:spPr>
          <a:xfrm>
            <a:off x="9310907" y="6355686"/>
            <a:ext cx="2743200" cy="365125"/>
          </a:xfrm>
          <a:prstGeom prst="rect">
            <a:avLst/>
          </a:prstGeom>
        </p:spPr>
        <p:txBody>
          <a:bodyPr vert="horz" lIns="91440" tIns="45720" rIns="91440" bIns="45720" rtlCol="0" anchor="ctr"/>
          <a:lstStyle>
            <a:lvl1pPr algn="r">
              <a:defRPr sz="1600">
                <a:solidFill>
                  <a:schemeClr val="tx1">
                    <a:lumMod val="50000"/>
                    <a:lumOff val="50000"/>
                  </a:schemeClr>
                </a:solidFill>
                <a:latin typeface="Arial" panose="020B0604020202020204" pitchFamily="34" charset="0"/>
                <a:cs typeface="Arial" panose="020B0604020202020204" pitchFamily="34" charset="0"/>
              </a:defRPr>
            </a:lvl1pPr>
          </a:lstStyle>
          <a:p>
            <a:fld id="{41B81EEA-DF2A-1C47-9781-44818CAE4220}" type="slidenum">
              <a:rPr lang="ru-RU" smtClean="0"/>
              <a:pPr/>
              <a:t>‹#›</a:t>
            </a:fld>
            <a:endParaRPr lang="ru-RU" dirty="0"/>
          </a:p>
        </p:txBody>
      </p:sp>
      <p:sp>
        <p:nvSpPr>
          <p:cNvPr id="16" name="object 7">
            <a:extLst>
              <a:ext uri="{FF2B5EF4-FFF2-40B4-BE49-F238E27FC236}">
                <a16:creationId xmlns:a16="http://schemas.microsoft.com/office/drawing/2014/main" id="{5C608B83-A2F2-ED49-8A9B-1801A540551C}"/>
              </a:ext>
            </a:extLst>
          </p:cNvPr>
          <p:cNvSpPr/>
          <p:nvPr userDrawn="1"/>
        </p:nvSpPr>
        <p:spPr>
          <a:xfrm>
            <a:off x="0" y="649854"/>
            <a:ext cx="219919" cy="739108"/>
          </a:xfrm>
          <a:custGeom>
            <a:avLst/>
            <a:gdLst/>
            <a:ahLst/>
            <a:cxnLst/>
            <a:rect l="l" t="t" r="r" b="b"/>
            <a:pathLst>
              <a:path w="203835" h="565785">
                <a:moveTo>
                  <a:pt x="0" y="565226"/>
                </a:moveTo>
                <a:lnTo>
                  <a:pt x="203530" y="565226"/>
                </a:lnTo>
                <a:lnTo>
                  <a:pt x="203530" y="0"/>
                </a:lnTo>
                <a:lnTo>
                  <a:pt x="0" y="0"/>
                </a:lnTo>
                <a:lnTo>
                  <a:pt x="0" y="565226"/>
                </a:lnTo>
                <a:close/>
              </a:path>
            </a:pathLst>
          </a:custGeom>
          <a:solidFill>
            <a:srgbClr val="E1002B"/>
          </a:solidFill>
        </p:spPr>
        <p:txBody>
          <a:bodyPr wrap="square" lIns="0" tIns="0" rIns="0" bIns="0" rtlCol="0"/>
          <a:lstStyle/>
          <a:p>
            <a:endParaRPr dirty="0"/>
          </a:p>
        </p:txBody>
      </p:sp>
      <p:sp>
        <p:nvSpPr>
          <p:cNvPr id="17" name="Текст 17">
            <a:extLst>
              <a:ext uri="{FF2B5EF4-FFF2-40B4-BE49-F238E27FC236}">
                <a16:creationId xmlns:a16="http://schemas.microsoft.com/office/drawing/2014/main" id="{72C1670E-B5AF-C246-8209-DB0091245A2E}"/>
              </a:ext>
            </a:extLst>
          </p:cNvPr>
          <p:cNvSpPr>
            <a:spLocks noGrp="1"/>
          </p:cNvSpPr>
          <p:nvPr userDrawn="1">
            <p:ph type="body" sz="quarter" idx="10" hasCustomPrompt="1"/>
          </p:nvPr>
        </p:nvSpPr>
        <p:spPr>
          <a:xfrm>
            <a:off x="292220" y="536140"/>
            <a:ext cx="2613235" cy="936897"/>
          </a:xfrm>
          <a:prstGeom prst="rect">
            <a:avLst/>
          </a:prstGeom>
        </p:spPr>
        <p:txBody>
          <a:bodyPr anchor="t"/>
          <a:lstStyle>
            <a:lvl1pPr marL="0" indent="0">
              <a:lnSpc>
                <a:spcPct val="100000"/>
              </a:lnSpc>
              <a:buNone/>
              <a:defRPr sz="2800">
                <a:solidFill>
                  <a:srgbClr val="334286"/>
                </a:solidFill>
                <a:latin typeface="Arial" panose="020B0604020202020204" pitchFamily="34" charset="0"/>
                <a:cs typeface="Arial" panose="020B0604020202020204" pitchFamily="34" charset="0"/>
              </a:defRPr>
            </a:lvl1pPr>
          </a:lstStyle>
          <a:p>
            <a:pPr lvl="0"/>
            <a:r>
              <a:rPr lang="ru-RU" dirty="0"/>
              <a:t>ОБРАЗЕЦ ТЕКСТА</a:t>
            </a:r>
          </a:p>
        </p:txBody>
      </p:sp>
      <p:sp>
        <p:nvSpPr>
          <p:cNvPr id="18" name="Текст 4">
            <a:extLst>
              <a:ext uri="{FF2B5EF4-FFF2-40B4-BE49-F238E27FC236}">
                <a16:creationId xmlns:a16="http://schemas.microsoft.com/office/drawing/2014/main" id="{EAF7FE5E-C8C1-E64E-A6DD-18826DFE6AED}"/>
              </a:ext>
            </a:extLst>
          </p:cNvPr>
          <p:cNvSpPr>
            <a:spLocks noGrp="1"/>
          </p:cNvSpPr>
          <p:nvPr userDrawn="1">
            <p:ph type="body" sz="quarter" idx="12"/>
          </p:nvPr>
        </p:nvSpPr>
        <p:spPr>
          <a:xfrm>
            <a:off x="1000126" y="1687112"/>
            <a:ext cx="5181601" cy="4668570"/>
          </a:xfrm>
          <a:prstGeom prst="rect">
            <a:avLst/>
          </a:prstGeom>
        </p:spPr>
        <p:txBody>
          <a:bodyPr/>
          <a:lstStyle>
            <a:lvl1pPr marL="12700" indent="0" algn="l" defTabSz="914400" rtl="0" eaLnBrk="1" latinLnBrk="0" hangingPunct="1">
              <a:buNone/>
              <a:defRPr lang="ru-RU" sz="1450" kern="1200" spc="-10" dirty="0">
                <a:solidFill>
                  <a:srgbClr val="4D4D4D"/>
                </a:solidFill>
                <a:latin typeface="Arial"/>
                <a:ea typeface="+mn-ea"/>
                <a:cs typeface="Arial"/>
              </a:defRPr>
            </a:lvl1pPr>
          </a:lstStyle>
          <a:p>
            <a:pPr lvl="0"/>
            <a:r>
              <a:rPr lang="ru-RU" dirty="0"/>
              <a:t>Образец текста</a:t>
            </a:r>
          </a:p>
        </p:txBody>
      </p:sp>
      <p:sp>
        <p:nvSpPr>
          <p:cNvPr id="19" name="Текст 4">
            <a:extLst>
              <a:ext uri="{FF2B5EF4-FFF2-40B4-BE49-F238E27FC236}">
                <a16:creationId xmlns:a16="http://schemas.microsoft.com/office/drawing/2014/main" id="{EAF7FE5E-C8C1-E64E-A6DD-18826DFE6AED}"/>
              </a:ext>
            </a:extLst>
          </p:cNvPr>
          <p:cNvSpPr>
            <a:spLocks noGrp="1"/>
          </p:cNvSpPr>
          <p:nvPr userDrawn="1">
            <p:ph type="body" sz="quarter" idx="13"/>
          </p:nvPr>
        </p:nvSpPr>
        <p:spPr>
          <a:xfrm>
            <a:off x="6438903" y="1687112"/>
            <a:ext cx="5258991" cy="4668570"/>
          </a:xfrm>
          <a:prstGeom prst="rect">
            <a:avLst/>
          </a:prstGeom>
        </p:spPr>
        <p:txBody>
          <a:bodyPr/>
          <a:lstStyle>
            <a:lvl1pPr marL="12700" indent="0" algn="l" defTabSz="914400" rtl="0" eaLnBrk="1" latinLnBrk="0" hangingPunct="1">
              <a:buNone/>
              <a:defRPr lang="ru-RU" sz="1450" kern="1200" spc="-10" dirty="0">
                <a:solidFill>
                  <a:srgbClr val="4D4D4D"/>
                </a:solidFill>
                <a:latin typeface="Arial"/>
                <a:ea typeface="+mn-ea"/>
                <a:cs typeface="Arial"/>
              </a:defRPr>
            </a:lvl1pPr>
          </a:lstStyle>
          <a:p>
            <a:pPr lvl="0"/>
            <a:r>
              <a:rPr lang="ru-RU" dirty="0"/>
              <a:t>Образец текста</a:t>
            </a:r>
          </a:p>
        </p:txBody>
      </p:sp>
      <p:sp>
        <p:nvSpPr>
          <p:cNvPr id="11" name="Прямоугольник 10"/>
          <p:cNvSpPr/>
          <p:nvPr userDrawn="1"/>
        </p:nvSpPr>
        <p:spPr>
          <a:xfrm>
            <a:off x="0" y="1621784"/>
            <a:ext cx="219919" cy="4576940"/>
          </a:xfrm>
          <a:prstGeom prst="rect">
            <a:avLst/>
          </a:prstGeom>
          <a:solidFill>
            <a:srgbClr val="FFC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010770230"/>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endParaRPr lang="ru-RU"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ru-RU"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06D2B5E1-9B56-40B4-A58F-3A37F98B5611}"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1385392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4875" b="0"/>
            </a:lvl1pPr>
          </a:lstStyle>
          <a:p>
            <a:r>
              <a:rPr lang="ru-RU"/>
              <a:t>Образец заголовка</a:t>
            </a:r>
            <a:endParaRPr lang="en-US" dirty="0"/>
          </a:p>
        </p:txBody>
      </p:sp>
      <p:sp>
        <p:nvSpPr>
          <p:cNvPr id="3" name="Text Placeholder 2"/>
          <p:cNvSpPr>
            <a:spLocks noGrp="1"/>
          </p:cNvSpPr>
          <p:nvPr>
            <p:ph type="body" idx="1"/>
          </p:nvPr>
        </p:nvSpPr>
        <p:spPr>
          <a:xfrm>
            <a:off x="831850" y="4552635"/>
            <a:ext cx="10515600" cy="1500187"/>
          </a:xfrm>
        </p:spPr>
        <p:txBody>
          <a:bodyPr anchor="t">
            <a:normAutofit/>
          </a:bodyPr>
          <a:lstStyle>
            <a:lvl1pPr marL="0" indent="0">
              <a:buNone/>
              <a:defRPr sz="1950">
                <a:solidFill>
                  <a:schemeClr val="tx1">
                    <a:lumMod val="75000"/>
                    <a:lumOff val="25000"/>
                  </a:schemeClr>
                </a:solidFill>
              </a:defRPr>
            </a:lvl1pPr>
            <a:lvl2pPr marL="371475" indent="0">
              <a:buNone/>
              <a:defRPr sz="1463">
                <a:solidFill>
                  <a:schemeClr val="tx1">
                    <a:tint val="75000"/>
                  </a:schemeClr>
                </a:solidFill>
              </a:defRPr>
            </a:lvl2pPr>
            <a:lvl3pPr marL="742950" indent="0">
              <a:buNone/>
              <a:defRPr sz="1300">
                <a:solidFill>
                  <a:schemeClr val="tx1">
                    <a:tint val="75000"/>
                  </a:schemeClr>
                </a:solidFill>
              </a:defRPr>
            </a:lvl3pPr>
            <a:lvl4pPr marL="1114425" indent="0">
              <a:buNone/>
              <a:defRPr sz="1138">
                <a:solidFill>
                  <a:schemeClr val="tx1">
                    <a:tint val="75000"/>
                  </a:schemeClr>
                </a:solidFill>
              </a:defRPr>
            </a:lvl4pPr>
            <a:lvl5pPr marL="1485900" indent="0">
              <a:buNone/>
              <a:defRPr sz="1138">
                <a:solidFill>
                  <a:schemeClr val="tx1">
                    <a:tint val="75000"/>
                  </a:schemeClr>
                </a:solidFill>
              </a:defRPr>
            </a:lvl5pPr>
            <a:lvl6pPr marL="1857375" indent="0">
              <a:buNone/>
              <a:defRPr sz="1138">
                <a:solidFill>
                  <a:schemeClr val="tx1">
                    <a:tint val="75000"/>
                  </a:schemeClr>
                </a:solidFill>
              </a:defRPr>
            </a:lvl6pPr>
            <a:lvl7pPr marL="2228850" indent="0">
              <a:buNone/>
              <a:defRPr sz="1138">
                <a:solidFill>
                  <a:schemeClr val="tx1">
                    <a:tint val="75000"/>
                  </a:schemeClr>
                </a:solidFill>
              </a:defRPr>
            </a:lvl7pPr>
            <a:lvl8pPr marL="2600325" indent="0">
              <a:buNone/>
              <a:defRPr sz="1138">
                <a:solidFill>
                  <a:schemeClr val="tx1">
                    <a:tint val="75000"/>
                  </a:schemeClr>
                </a:solidFill>
              </a:defRPr>
            </a:lvl8pPr>
            <a:lvl9pPr marL="2971800" indent="0">
              <a:buNone/>
              <a:defRPr sz="1138">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endParaRPr lang="ru-RU"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ru-RU"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06D2B5E1-9B56-40B4-A58F-3A37F98B5611}"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834345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45127" y="1828802"/>
            <a:ext cx="5181600" cy="435133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1" y="1828802"/>
            <a:ext cx="5181600" cy="435133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endParaRPr lang="ru-RU" dirty="0">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ru-RU" dirty="0">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06D2B5E1-9B56-40B4-A58F-3A37F98B5611}"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1432212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2"/>
            <a:ext cx="5156201" cy="825699"/>
          </a:xfrm>
        </p:spPr>
        <p:txBody>
          <a:bodyPr anchor="b">
            <a:normAutofit/>
          </a:bodyPr>
          <a:lstStyle>
            <a:lvl1pPr marL="0" indent="0">
              <a:spcBef>
                <a:spcPts val="0"/>
              </a:spcBef>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ru-RU"/>
              <a:t>Образец текста</a:t>
            </a:r>
          </a:p>
        </p:txBody>
      </p:sp>
      <p:sp>
        <p:nvSpPr>
          <p:cNvPr id="4" name="Content Placeholder 3"/>
          <p:cNvSpPr>
            <a:spLocks noGrp="1"/>
          </p:cNvSpPr>
          <p:nvPr>
            <p:ph sz="half" idx="2"/>
          </p:nvPr>
        </p:nvSpPr>
        <p:spPr>
          <a:xfrm>
            <a:off x="845127" y="2507552"/>
            <a:ext cx="5156201" cy="36805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72201" y="1681851"/>
            <a:ext cx="5181601" cy="825698"/>
          </a:xfrm>
        </p:spPr>
        <p:txBody>
          <a:bodyPr anchor="b"/>
          <a:lstStyle>
            <a:lvl1pPr marL="0" indent="0">
              <a:spcBef>
                <a:spcPts val="0"/>
              </a:spcBef>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ru-RU"/>
              <a:t>Образец текста</a:t>
            </a:r>
          </a:p>
        </p:txBody>
      </p:sp>
      <p:sp>
        <p:nvSpPr>
          <p:cNvPr id="6" name="Content Placeholder 5"/>
          <p:cNvSpPr>
            <a:spLocks noGrp="1"/>
          </p:cNvSpPr>
          <p:nvPr>
            <p:ph sz="quarter" idx="4"/>
          </p:nvPr>
        </p:nvSpPr>
        <p:spPr>
          <a:xfrm>
            <a:off x="6172201" y="2507552"/>
            <a:ext cx="5181601" cy="36805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Date Placeholder 6"/>
          <p:cNvSpPr>
            <a:spLocks noGrp="1"/>
          </p:cNvSpPr>
          <p:nvPr>
            <p:ph type="dt" sz="half" idx="10"/>
          </p:nvPr>
        </p:nvSpPr>
        <p:spPr/>
        <p:txBody>
          <a:bodyPr/>
          <a:lstStyle/>
          <a:p>
            <a:endParaRPr lang="ru-RU" dirty="0">
              <a:solidFill>
                <a:prstClr val="black">
                  <a:lumMod val="65000"/>
                  <a:lumOff val="35000"/>
                </a:prstClr>
              </a:solidFill>
            </a:endParaRPr>
          </a:p>
        </p:txBody>
      </p:sp>
      <p:sp>
        <p:nvSpPr>
          <p:cNvPr id="8" name="Footer Placeholder 7"/>
          <p:cNvSpPr>
            <a:spLocks noGrp="1"/>
          </p:cNvSpPr>
          <p:nvPr>
            <p:ph type="ftr" sz="quarter" idx="11"/>
          </p:nvPr>
        </p:nvSpPr>
        <p:spPr/>
        <p:txBody>
          <a:bodyPr/>
          <a:lstStyle/>
          <a:p>
            <a:endParaRPr lang="ru-RU" dirty="0">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fld id="{06D2B5E1-9B56-40B4-A58F-3A37F98B5611}" type="slidenum">
              <a:rPr lang="ru-RU" smtClean="0">
                <a:solidFill>
                  <a:prstClr val="black">
                    <a:tint val="75000"/>
                  </a:prstClr>
                </a:solidFill>
              </a:rPr>
              <a:pPr/>
              <a:t>‹#›</a:t>
            </a:fld>
            <a:endParaRPr lang="ru-RU" dirty="0">
              <a:solidFill>
                <a:prstClr val="black">
                  <a:tint val="75000"/>
                </a:prstClr>
              </a:solidFill>
            </a:endParaRPr>
          </a:p>
        </p:txBody>
      </p:sp>
      <p:sp>
        <p:nvSpPr>
          <p:cNvPr id="10" name="Title 9"/>
          <p:cNvSpPr>
            <a:spLocks noGrp="1"/>
          </p:cNvSpPr>
          <p:nvPr>
            <p:ph type="title"/>
          </p:nvPr>
        </p:nvSpPr>
        <p:spPr/>
        <p:txBody>
          <a:bodyPr/>
          <a:lstStyle/>
          <a:p>
            <a:r>
              <a:rPr lang="ru-RU"/>
              <a:t>Образец заголовка</a:t>
            </a:r>
            <a:endParaRPr lang="en-US" dirty="0"/>
          </a:p>
        </p:txBody>
      </p:sp>
    </p:spTree>
    <p:extLst>
      <p:ext uri="{BB962C8B-B14F-4D97-AF65-F5344CB8AC3E}">
        <p14:creationId xmlns:p14="http://schemas.microsoft.com/office/powerpoint/2010/main" val="3909190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ru-RU" dirty="0">
              <a:solidFill>
                <a:prstClr val="black">
                  <a:lumMod val="65000"/>
                  <a:lumOff val="35000"/>
                </a:prstClr>
              </a:solidFill>
            </a:endParaRPr>
          </a:p>
        </p:txBody>
      </p:sp>
      <p:sp>
        <p:nvSpPr>
          <p:cNvPr id="4" name="Footer Placeholder 3"/>
          <p:cNvSpPr>
            <a:spLocks noGrp="1"/>
          </p:cNvSpPr>
          <p:nvPr>
            <p:ph type="ftr" sz="quarter" idx="11"/>
          </p:nvPr>
        </p:nvSpPr>
        <p:spPr/>
        <p:txBody>
          <a:bodyPr/>
          <a:lstStyle/>
          <a:p>
            <a:endParaRPr lang="ru-RU" dirty="0">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fld id="{06D2B5E1-9B56-40B4-A58F-3A37F98B5611}" type="slidenum">
              <a:rPr lang="ru-RU" smtClean="0">
                <a:solidFill>
                  <a:prstClr val="black">
                    <a:tint val="75000"/>
                  </a:prstClr>
                </a:solidFill>
              </a:rPr>
              <a:pPr/>
              <a:t>‹#›</a:t>
            </a:fld>
            <a:endParaRPr lang="ru-RU" dirty="0">
              <a:solidFill>
                <a:prstClr val="black">
                  <a:tint val="75000"/>
                </a:prstClr>
              </a:solidFill>
            </a:endParaRPr>
          </a:p>
        </p:txBody>
      </p:sp>
      <p:sp>
        <p:nvSpPr>
          <p:cNvPr id="6" name="Title 5"/>
          <p:cNvSpPr>
            <a:spLocks noGrp="1"/>
          </p:cNvSpPr>
          <p:nvPr>
            <p:ph type="title"/>
          </p:nvPr>
        </p:nvSpPr>
        <p:spPr/>
        <p:txBody>
          <a:bodyPr/>
          <a:lstStyle/>
          <a:p>
            <a:r>
              <a:rPr lang="ru-RU"/>
              <a:t>Образец заголовка</a:t>
            </a:r>
            <a:endParaRPr lang="en-US"/>
          </a:p>
        </p:txBody>
      </p:sp>
    </p:spTree>
    <p:extLst>
      <p:ext uri="{BB962C8B-B14F-4D97-AF65-F5344CB8AC3E}">
        <p14:creationId xmlns:p14="http://schemas.microsoft.com/office/powerpoint/2010/main" val="3009619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ru-RU" dirty="0">
              <a:solidFill>
                <a:prstClr val="black">
                  <a:lumMod val="65000"/>
                  <a:lumOff val="35000"/>
                </a:prstClr>
              </a:solidFill>
            </a:endParaRPr>
          </a:p>
        </p:txBody>
      </p:sp>
      <p:sp>
        <p:nvSpPr>
          <p:cNvPr id="3" name="Footer Placeholder 2"/>
          <p:cNvSpPr>
            <a:spLocks noGrp="1"/>
          </p:cNvSpPr>
          <p:nvPr>
            <p:ph type="ftr" sz="quarter" idx="11"/>
          </p:nvPr>
        </p:nvSpPr>
        <p:spPr/>
        <p:txBody>
          <a:bodyPr/>
          <a:lstStyle/>
          <a:p>
            <a:endParaRPr lang="ru-RU" dirty="0">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fld id="{06D2B5E1-9B56-40B4-A58F-3A37F98B5611}"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608865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41249" y="457202"/>
            <a:ext cx="3931920" cy="1600197"/>
          </a:xfrm>
        </p:spPr>
        <p:txBody>
          <a:bodyPr anchor="b">
            <a:normAutofit/>
          </a:bodyPr>
          <a:lstStyle>
            <a:lvl1pPr>
              <a:defRPr sz="2600" b="0"/>
            </a:lvl1pPr>
          </a:lstStyle>
          <a:p>
            <a:r>
              <a:rPr lang="ru-RU"/>
              <a:t>Образец заголовка</a:t>
            </a:r>
            <a:endParaRPr lang="en-US" dirty="0"/>
          </a:p>
        </p:txBody>
      </p:sp>
      <p:sp>
        <p:nvSpPr>
          <p:cNvPr id="3" name="Content Placeholder 2"/>
          <p:cNvSpPr>
            <a:spLocks noGrp="1"/>
          </p:cNvSpPr>
          <p:nvPr>
            <p:ph idx="1"/>
          </p:nvPr>
        </p:nvSpPr>
        <p:spPr>
          <a:xfrm>
            <a:off x="5181600" y="990600"/>
            <a:ext cx="6172201" cy="4876800"/>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41249" y="2057399"/>
            <a:ext cx="3931920" cy="3810001"/>
          </a:xfrm>
        </p:spPr>
        <p:txBody>
          <a:bodyPr>
            <a:normAutofit/>
          </a:bodyPr>
          <a:lstStyle>
            <a:lvl1pPr marL="0" indent="0">
              <a:lnSpc>
                <a:spcPct val="90000"/>
              </a:lnSpc>
              <a:buNone/>
              <a:defRPr sz="1300"/>
            </a:lvl1pPr>
            <a:lvl2pPr marL="371475" indent="0">
              <a:buNone/>
              <a:defRPr sz="975"/>
            </a:lvl2pPr>
            <a:lvl3pPr marL="742950" indent="0">
              <a:buNone/>
              <a:defRPr sz="813"/>
            </a:lvl3pPr>
            <a:lvl4pPr marL="1114425" indent="0">
              <a:buNone/>
              <a:defRPr sz="731"/>
            </a:lvl4pPr>
            <a:lvl5pPr marL="1485900" indent="0">
              <a:buNone/>
              <a:defRPr sz="731"/>
            </a:lvl5pPr>
            <a:lvl6pPr marL="1857375" indent="0">
              <a:buNone/>
              <a:defRPr sz="731"/>
            </a:lvl6pPr>
            <a:lvl7pPr marL="2228850" indent="0">
              <a:buNone/>
              <a:defRPr sz="731"/>
            </a:lvl7pPr>
            <a:lvl8pPr marL="2600325" indent="0">
              <a:buNone/>
              <a:defRPr sz="731"/>
            </a:lvl8pPr>
            <a:lvl9pPr marL="2971800" indent="0">
              <a:buNone/>
              <a:defRPr sz="731"/>
            </a:lvl9pPr>
          </a:lstStyle>
          <a:p>
            <a:pPr lvl="0"/>
            <a:r>
              <a:rPr lang="ru-RU"/>
              <a:t>Образец текста</a:t>
            </a:r>
          </a:p>
        </p:txBody>
      </p:sp>
      <p:sp>
        <p:nvSpPr>
          <p:cNvPr id="5" name="Date Placeholder 4"/>
          <p:cNvSpPr>
            <a:spLocks noGrp="1"/>
          </p:cNvSpPr>
          <p:nvPr>
            <p:ph type="dt" sz="half" idx="10"/>
          </p:nvPr>
        </p:nvSpPr>
        <p:spPr/>
        <p:txBody>
          <a:bodyPr/>
          <a:lstStyle/>
          <a:p>
            <a:endParaRPr lang="ru-RU" dirty="0">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ru-RU" dirty="0">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06D2B5E1-9B56-40B4-A58F-3A37F98B5611}"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2026193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41249" y="457200"/>
            <a:ext cx="3931920" cy="1600200"/>
          </a:xfrm>
        </p:spPr>
        <p:txBody>
          <a:bodyPr anchor="b">
            <a:normAutofit/>
          </a:bodyPr>
          <a:lstStyle>
            <a:lvl1pPr>
              <a:defRPr sz="2600" b="0"/>
            </a:lvl1pPr>
          </a:lstStyle>
          <a:p>
            <a:r>
              <a:rPr lang="ru-RU"/>
              <a:t>Образец заголовка</a:t>
            </a:r>
            <a:endParaRPr lang="en-US" dirty="0"/>
          </a:p>
        </p:txBody>
      </p:sp>
      <p:sp>
        <p:nvSpPr>
          <p:cNvPr id="3" name="Picture Placeholder 2"/>
          <p:cNvSpPr>
            <a:spLocks noGrp="1"/>
          </p:cNvSpPr>
          <p:nvPr>
            <p:ph type="pic" idx="1"/>
          </p:nvPr>
        </p:nvSpPr>
        <p:spPr>
          <a:xfrm>
            <a:off x="5181600" y="990600"/>
            <a:ext cx="6172201" cy="4876800"/>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r>
              <a:rPr lang="ru-RU" dirty="0"/>
              <a:t>Вставка рисунка</a:t>
            </a:r>
            <a:endParaRPr lang="en-US" dirty="0"/>
          </a:p>
        </p:txBody>
      </p:sp>
      <p:sp>
        <p:nvSpPr>
          <p:cNvPr id="4" name="Text Placeholder 3"/>
          <p:cNvSpPr>
            <a:spLocks noGrp="1"/>
          </p:cNvSpPr>
          <p:nvPr>
            <p:ph type="body" sz="half" idx="2"/>
          </p:nvPr>
        </p:nvSpPr>
        <p:spPr>
          <a:xfrm>
            <a:off x="841249" y="2057400"/>
            <a:ext cx="3931920" cy="3810000"/>
          </a:xfrm>
        </p:spPr>
        <p:txBody>
          <a:bodyPr>
            <a:normAutofit/>
          </a:bodyPr>
          <a:lstStyle>
            <a:lvl1pPr marL="0" indent="0">
              <a:lnSpc>
                <a:spcPct val="90000"/>
              </a:lnSpc>
              <a:buNone/>
              <a:defRPr sz="1300"/>
            </a:lvl1pPr>
            <a:lvl2pPr marL="371475" indent="0">
              <a:buNone/>
              <a:defRPr sz="975"/>
            </a:lvl2pPr>
            <a:lvl3pPr marL="742950" indent="0">
              <a:buNone/>
              <a:defRPr sz="813"/>
            </a:lvl3pPr>
            <a:lvl4pPr marL="1114425" indent="0">
              <a:buNone/>
              <a:defRPr sz="731"/>
            </a:lvl4pPr>
            <a:lvl5pPr marL="1485900" indent="0">
              <a:buNone/>
              <a:defRPr sz="731"/>
            </a:lvl5pPr>
            <a:lvl6pPr marL="1857375" indent="0">
              <a:buNone/>
              <a:defRPr sz="731"/>
            </a:lvl6pPr>
            <a:lvl7pPr marL="2228850" indent="0">
              <a:buNone/>
              <a:defRPr sz="731"/>
            </a:lvl7pPr>
            <a:lvl8pPr marL="2600325" indent="0">
              <a:buNone/>
              <a:defRPr sz="731"/>
            </a:lvl8pPr>
            <a:lvl9pPr marL="2971800" indent="0">
              <a:buNone/>
              <a:defRPr sz="731"/>
            </a:lvl9pPr>
          </a:lstStyle>
          <a:p>
            <a:pPr lvl="0"/>
            <a:r>
              <a:rPr lang="ru-RU"/>
              <a:t>Образец текста</a:t>
            </a:r>
          </a:p>
        </p:txBody>
      </p:sp>
      <p:sp>
        <p:nvSpPr>
          <p:cNvPr id="5" name="Date Placeholder 4"/>
          <p:cNvSpPr>
            <a:spLocks noGrp="1"/>
          </p:cNvSpPr>
          <p:nvPr>
            <p:ph type="dt" sz="half" idx="10"/>
          </p:nvPr>
        </p:nvSpPr>
        <p:spPr/>
        <p:txBody>
          <a:bodyPr/>
          <a:lstStyle/>
          <a:p>
            <a:endParaRPr lang="ru-RU" dirty="0">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ru-RU" dirty="0">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06D2B5E1-9B56-40B4-A58F-3A37F98B5611}"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2892194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8" y="365760"/>
            <a:ext cx="10515600" cy="1325562"/>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845128" y="1828802"/>
            <a:ext cx="10515600" cy="4351337"/>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894">
                <a:solidFill>
                  <a:schemeClr val="tx1">
                    <a:lumMod val="65000"/>
                    <a:lumOff val="35000"/>
                  </a:schemeClr>
                </a:solidFill>
              </a:defRPr>
            </a:lvl1pPr>
          </a:lstStyle>
          <a:p>
            <a:endParaRPr lang="ru-RU" dirty="0">
              <a:solidFill>
                <a:prstClr val="black">
                  <a:lumMod val="65000"/>
                  <a:lumOff val="35000"/>
                </a:prstClr>
              </a:solidFill>
            </a:endParaRPr>
          </a:p>
        </p:txBody>
      </p:sp>
      <p:sp>
        <p:nvSpPr>
          <p:cNvPr id="5" name="Footer Placeholder 4"/>
          <p:cNvSpPr>
            <a:spLocks noGrp="1"/>
          </p:cNvSpPr>
          <p:nvPr>
            <p:ph type="ftr" sz="quarter" idx="3"/>
          </p:nvPr>
        </p:nvSpPr>
        <p:spPr>
          <a:xfrm>
            <a:off x="4038601" y="6356352"/>
            <a:ext cx="4114800" cy="365125"/>
          </a:xfrm>
          <a:prstGeom prst="rect">
            <a:avLst/>
          </a:prstGeom>
        </p:spPr>
        <p:txBody>
          <a:bodyPr vert="horz" lIns="91440" tIns="45720" rIns="91440" bIns="45720" rtlCol="0" anchor="ctr"/>
          <a:lstStyle>
            <a:lvl1pPr algn="ctr">
              <a:defRPr sz="894">
                <a:solidFill>
                  <a:schemeClr val="tx1">
                    <a:lumMod val="65000"/>
                    <a:lumOff val="35000"/>
                  </a:schemeClr>
                </a:solidFill>
              </a:defRPr>
            </a:lvl1pPr>
          </a:lstStyle>
          <a:p>
            <a:endParaRPr lang="ru-RU" dirty="0">
              <a:solidFill>
                <a:prstClr val="black">
                  <a:lumMod val="65000"/>
                  <a:lumOff val="35000"/>
                </a:prstClr>
              </a:solidFill>
            </a:endParaRPr>
          </a:p>
        </p:txBody>
      </p:sp>
      <p:sp>
        <p:nvSpPr>
          <p:cNvPr id="6" name="Slide Number Placeholder 5"/>
          <p:cNvSpPr>
            <a:spLocks noGrp="1"/>
          </p:cNvSpPr>
          <p:nvPr>
            <p:ph type="sldNum" sz="quarter" idx="4"/>
          </p:nvPr>
        </p:nvSpPr>
        <p:spPr>
          <a:xfrm>
            <a:off x="8617527" y="6356352"/>
            <a:ext cx="2743200" cy="365125"/>
          </a:xfrm>
          <a:prstGeom prst="rect">
            <a:avLst/>
          </a:prstGeom>
        </p:spPr>
        <p:txBody>
          <a:bodyPr vert="horz" lIns="91440" tIns="45720" rIns="91440" bIns="45720" rtlCol="0" anchor="ctr"/>
          <a:lstStyle>
            <a:lvl1pPr algn="r">
              <a:defRPr sz="894">
                <a:solidFill>
                  <a:schemeClr val="tx1">
                    <a:tint val="75000"/>
                  </a:schemeClr>
                </a:solidFill>
              </a:defRPr>
            </a:lvl1pPr>
          </a:lstStyle>
          <a:p>
            <a:fld id="{06D2B5E1-9B56-40B4-A58F-3A37F98B5611}"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592901734"/>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Lst>
  <p:hf hdr="0" ftr="0" dt="0"/>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10.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10.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10.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6.png"/><Relationship Id="rId7"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10.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10.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10.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2.png"/><Relationship Id="rId7" Type="http://schemas.openxmlformats.org/officeDocument/2006/relationships/hyperlink" Target="http://websbor.gks.ru/" TargetMode="External"/><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image" Target="../media/image45.png"/><Relationship Id="rId11" Type="http://schemas.openxmlformats.org/officeDocument/2006/relationships/image" Target="../media/image49.png"/><Relationship Id="rId5" Type="http://schemas.openxmlformats.org/officeDocument/2006/relationships/image" Target="../media/image44.png"/><Relationship Id="rId10" Type="http://schemas.openxmlformats.org/officeDocument/2006/relationships/image" Target="../media/image48.png"/><Relationship Id="rId4" Type="http://schemas.openxmlformats.org/officeDocument/2006/relationships/image" Target="../media/image43.png"/><Relationship Id="rId9"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51.png"/></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53.png"/></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14.xml"/><Relationship Id="rId5" Type="http://schemas.openxmlformats.org/officeDocument/2006/relationships/image" Target="../media/image59.png"/><Relationship Id="rId4" Type="http://schemas.openxmlformats.org/officeDocument/2006/relationships/image" Target="../media/image58.png"/></Relationships>
</file>

<file path=ppt/slides/_rels/slide4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microsoft.com/office/2007/relationships/hdphoto" Target="../media/hdphoto3.wdp"/><Relationship Id="rId11" Type="http://schemas.openxmlformats.org/officeDocument/2006/relationships/image" Target="../media/image10.png"/><Relationship Id="rId5" Type="http://schemas.openxmlformats.org/officeDocument/2006/relationships/image" Target="../media/image14.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Picture 2" descr="C:\Users\SmaginAS\Desktop\Снимокukghg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200754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833511" y="3"/>
            <a:ext cx="6324286" cy="707886"/>
          </a:xfrm>
          <a:prstGeom prst="rect">
            <a:avLst/>
          </a:prstGeom>
          <a:noFill/>
        </p:spPr>
        <p:txBody>
          <a:bodyPr wrap="square" rtlCol="0">
            <a:spAutoFit/>
          </a:bodyPr>
          <a:lstStyle/>
          <a:p>
            <a:pPr algn="ctr">
              <a:defRPr/>
            </a:pPr>
            <a:r>
              <a:rPr lang="ru-RU" sz="2000" b="1" kern="0" dirty="0">
                <a:solidFill>
                  <a:srgbClr val="000000">
                    <a:lumMod val="75000"/>
                  </a:srgbClr>
                </a:solidFill>
                <a:latin typeface="Georgia" pitchFamily="18" charset="0"/>
              </a:rPr>
              <a:t>Федеральная служба </a:t>
            </a:r>
          </a:p>
          <a:p>
            <a:pPr algn="ctr">
              <a:defRPr/>
            </a:pPr>
            <a:r>
              <a:rPr lang="ru-RU" sz="2000" b="1" kern="0" dirty="0">
                <a:solidFill>
                  <a:srgbClr val="000000">
                    <a:lumMod val="75000"/>
                  </a:srgbClr>
                </a:solidFill>
                <a:latin typeface="Georgia" pitchFamily="18" charset="0"/>
              </a:rPr>
              <a:t>государственной статистики</a:t>
            </a:r>
          </a:p>
        </p:txBody>
      </p:sp>
      <p:sp>
        <p:nvSpPr>
          <p:cNvPr id="9" name="Заголовок 3"/>
          <p:cNvSpPr txBox="1">
            <a:spLocks/>
          </p:cNvSpPr>
          <p:nvPr/>
        </p:nvSpPr>
        <p:spPr>
          <a:xfrm>
            <a:off x="1751188" y="5761080"/>
            <a:ext cx="8593632" cy="621060"/>
          </a:xfrm>
          <a:prstGeom prst="rect">
            <a:avLst/>
          </a:prstGeom>
          <a:ln>
            <a:noFill/>
          </a:ln>
          <a:effectLst/>
        </p:spPr>
        <p:txBody>
          <a:bodyPr vert="horz" lIns="91440" tIns="45720" rIns="91440" bIns="45720" rtlCol="0" anchor="ctr">
            <a:noAutofit/>
            <a:sp3d/>
          </a:bodyPr>
          <a:lstStyle>
            <a:lvl1pPr algn="l" defTabSz="742950" rtl="0" eaLnBrk="1" latinLnBrk="0" hangingPunct="1">
              <a:lnSpc>
                <a:spcPct val="90000"/>
              </a:lnSpc>
              <a:spcBef>
                <a:spcPct val="0"/>
              </a:spcBef>
              <a:buNone/>
              <a:defRPr sz="3575" kern="1200">
                <a:solidFill>
                  <a:schemeClr val="tx1"/>
                </a:solidFill>
                <a:latin typeface="+mj-lt"/>
                <a:ea typeface="+mj-ea"/>
                <a:cs typeface="+mj-cs"/>
              </a:defRPr>
            </a:lvl1pPr>
          </a:lstStyle>
          <a:p>
            <a:pPr>
              <a:spcAft>
                <a:spcPts val="600"/>
              </a:spcAft>
            </a:pPr>
            <a:r>
              <a:rPr lang="ru-RU" sz="1400" i="1" dirty="0">
                <a:solidFill>
                  <a:srgbClr val="0070C0"/>
                </a:solidFill>
                <a:latin typeface="Georgia" pitchFamily="18" charset="0"/>
                <a:cs typeface="Times New Roman" pitchFamily="18" charset="0"/>
              </a:rPr>
              <a:t/>
            </a:r>
            <a:br>
              <a:rPr lang="ru-RU" sz="1400" i="1" dirty="0">
                <a:solidFill>
                  <a:srgbClr val="0070C0"/>
                </a:solidFill>
                <a:latin typeface="Georgia" pitchFamily="18" charset="0"/>
                <a:cs typeface="Times New Roman" pitchFamily="18" charset="0"/>
              </a:rPr>
            </a:br>
            <a:endParaRPr lang="ru-RU" sz="1400" dirty="0">
              <a:solidFill>
                <a:srgbClr val="0070C0"/>
              </a:solidFill>
              <a:latin typeface="Georgia" pitchFamily="18" charset="0"/>
              <a:cs typeface="Times New Roman" pitchFamily="18" charset="0"/>
            </a:endParaRPr>
          </a:p>
        </p:txBody>
      </p:sp>
      <p:pic>
        <p:nvPicPr>
          <p:cNvPr id="10" name="Picture 2" descr="C:\Мои документы\1-ИТ\2017\СБОРНИК ИКТ\Заполнение сборника\Гербы субъектов РФ\Герб Росстата.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9367" y="5510199"/>
            <a:ext cx="1305473" cy="1122822"/>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Прямая соединительная линия 10"/>
          <p:cNvCxnSpPr/>
          <p:nvPr/>
        </p:nvCxnSpPr>
        <p:spPr>
          <a:xfrm>
            <a:off x="335372" y="5416065"/>
            <a:ext cx="11425269"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2" name="Прямоугольник 11"/>
          <p:cNvSpPr/>
          <p:nvPr/>
        </p:nvSpPr>
        <p:spPr>
          <a:xfrm>
            <a:off x="-1" y="2383420"/>
            <a:ext cx="11425269" cy="2431435"/>
          </a:xfrm>
          <a:prstGeom prst="rect">
            <a:avLst/>
          </a:prstGeom>
        </p:spPr>
        <p:txBody>
          <a:bodyPr wrap="square">
            <a:spAutoFit/>
          </a:bodyPr>
          <a:lstStyle/>
          <a:p>
            <a:pPr algn="ctr"/>
            <a:r>
              <a:rPr lang="ru-RU" sz="3200" b="1" dirty="0">
                <a:solidFill>
                  <a:srgbClr val="0070C0"/>
                </a:solidFill>
                <a:latin typeface="Georgia" panose="02040502050405020303" pitchFamily="18" charset="0"/>
              </a:rPr>
              <a:t>Основные этапы организации </a:t>
            </a:r>
            <a:r>
              <a:rPr lang="ru-RU" sz="3200" b="1" dirty="0" smtClean="0">
                <a:solidFill>
                  <a:srgbClr val="0070C0"/>
                </a:solidFill>
                <a:latin typeface="Georgia" panose="02040502050405020303" pitchFamily="18" charset="0"/>
              </a:rPr>
              <a:t>и </a:t>
            </a:r>
            <a:r>
              <a:rPr lang="ru-RU" sz="3200" b="1" dirty="0">
                <a:solidFill>
                  <a:srgbClr val="0070C0"/>
                </a:solidFill>
                <a:latin typeface="Georgia" panose="02040502050405020303" pitchFamily="18" charset="0"/>
              </a:rPr>
              <a:t>проведения федерального статистического наблюдения </a:t>
            </a:r>
          </a:p>
          <a:p>
            <a:pPr algn="ctr"/>
            <a:r>
              <a:rPr lang="ru-RU" sz="3200" b="1" dirty="0">
                <a:solidFill>
                  <a:srgbClr val="0070C0"/>
                </a:solidFill>
                <a:latin typeface="Georgia" panose="02040502050405020303" pitchFamily="18" charset="0"/>
              </a:rPr>
              <a:t>за дошкольным </a:t>
            </a:r>
            <a:r>
              <a:rPr lang="ru-RU" sz="3200" b="1" dirty="0" smtClean="0">
                <a:solidFill>
                  <a:srgbClr val="0070C0"/>
                </a:solidFill>
                <a:latin typeface="Georgia" panose="02040502050405020303" pitchFamily="18" charset="0"/>
              </a:rPr>
              <a:t>образованием</a:t>
            </a:r>
            <a:endParaRPr lang="en-US" sz="3200" b="1" dirty="0" smtClean="0">
              <a:solidFill>
                <a:srgbClr val="0070C0"/>
              </a:solidFill>
              <a:latin typeface="Georgia" panose="02040502050405020303" pitchFamily="18" charset="0"/>
            </a:endParaRPr>
          </a:p>
          <a:p>
            <a:pPr algn="ctr"/>
            <a:r>
              <a:rPr lang="ru-RU" sz="2800" b="1" dirty="0">
                <a:solidFill>
                  <a:srgbClr val="0070C0"/>
                </a:solidFill>
                <a:latin typeface="Georgia" panose="02040502050405020303" pitchFamily="18" charset="0"/>
              </a:rPr>
              <a:t>(форма</a:t>
            </a:r>
            <a:r>
              <a:rPr lang="en-US" sz="2800" b="1" dirty="0">
                <a:solidFill>
                  <a:srgbClr val="0070C0"/>
                </a:solidFill>
                <a:latin typeface="Georgia" panose="02040502050405020303" pitchFamily="18" charset="0"/>
              </a:rPr>
              <a:t> </a:t>
            </a:r>
            <a:r>
              <a:rPr lang="ru-RU" sz="2800" b="1" dirty="0">
                <a:solidFill>
                  <a:srgbClr val="0070C0"/>
                </a:solidFill>
                <a:latin typeface="Georgia" panose="02040502050405020303" pitchFamily="18" charset="0"/>
              </a:rPr>
              <a:t>№ 85-К</a:t>
            </a:r>
            <a:r>
              <a:rPr lang="en-US" sz="2800" b="1" dirty="0">
                <a:solidFill>
                  <a:srgbClr val="0070C0"/>
                </a:solidFill>
                <a:latin typeface="Georgia" panose="02040502050405020303" pitchFamily="18" charset="0"/>
              </a:rPr>
              <a:t>)</a:t>
            </a:r>
            <a:br>
              <a:rPr lang="en-US" sz="2800" b="1" dirty="0">
                <a:solidFill>
                  <a:srgbClr val="0070C0"/>
                </a:solidFill>
                <a:latin typeface="Georgia" panose="02040502050405020303" pitchFamily="18" charset="0"/>
              </a:rPr>
            </a:br>
            <a:endParaRPr lang="ru-RU" sz="2800" b="1" dirty="0">
              <a:solidFill>
                <a:srgbClr val="0070C0"/>
              </a:solidFill>
              <a:latin typeface="Georgia" pitchFamily="18" charset="0"/>
              <a:cs typeface="Times New Roman" pitchFamily="18" charset="0"/>
            </a:endParaRPr>
          </a:p>
        </p:txBody>
      </p:sp>
      <p:sp>
        <p:nvSpPr>
          <p:cNvPr id="14" name="Заголовок 3"/>
          <p:cNvSpPr txBox="1">
            <a:spLocks/>
          </p:cNvSpPr>
          <p:nvPr/>
        </p:nvSpPr>
        <p:spPr>
          <a:xfrm>
            <a:off x="1751188" y="5761080"/>
            <a:ext cx="8012572" cy="621060"/>
          </a:xfrm>
          <a:prstGeom prst="rect">
            <a:avLst/>
          </a:prstGeom>
          <a:ln>
            <a:noFill/>
          </a:ln>
          <a:effectLst/>
        </p:spPr>
        <p:txBody>
          <a:bodyPr vert="horz" lIns="91440" tIns="45720" rIns="91440" bIns="45720" rtlCol="0" anchor="ctr">
            <a:noAutofit/>
            <a:sp3d/>
          </a:bodyPr>
          <a:lstStyle>
            <a:lvl1pPr algn="l" defTabSz="742950" rtl="0" eaLnBrk="1" latinLnBrk="0" hangingPunct="1">
              <a:lnSpc>
                <a:spcPct val="90000"/>
              </a:lnSpc>
              <a:spcBef>
                <a:spcPct val="0"/>
              </a:spcBef>
              <a:buNone/>
              <a:defRPr sz="3575" kern="1200">
                <a:solidFill>
                  <a:schemeClr val="tx1"/>
                </a:solidFill>
                <a:latin typeface="+mj-lt"/>
                <a:ea typeface="+mj-ea"/>
                <a:cs typeface="+mj-cs"/>
              </a:defRPr>
            </a:lvl1pPr>
          </a:lstStyle>
          <a:p>
            <a:pPr>
              <a:spcAft>
                <a:spcPts val="600"/>
              </a:spcAft>
            </a:pPr>
            <a:r>
              <a:rPr lang="ru-RU" sz="1400" i="1" dirty="0">
                <a:solidFill>
                  <a:srgbClr val="0070C0"/>
                </a:solidFill>
                <a:latin typeface="Georgia" pitchFamily="18" charset="0"/>
                <a:ea typeface="+mn-ea"/>
                <a:cs typeface="Times New Roman" pitchFamily="18" charset="0"/>
              </a:rPr>
              <a:t/>
            </a:r>
            <a:br>
              <a:rPr lang="ru-RU" sz="1400" i="1" dirty="0">
                <a:solidFill>
                  <a:srgbClr val="0070C0"/>
                </a:solidFill>
                <a:latin typeface="Georgia" pitchFamily="18" charset="0"/>
                <a:ea typeface="+mn-ea"/>
                <a:cs typeface="Times New Roman" pitchFamily="18" charset="0"/>
              </a:rPr>
            </a:br>
            <a:r>
              <a:rPr lang="ru-RU" sz="2000" i="1" dirty="0" smtClean="0">
                <a:solidFill>
                  <a:srgbClr val="0070C0"/>
                </a:solidFill>
                <a:latin typeface="Georgia" pitchFamily="18" charset="0"/>
                <a:ea typeface="+mn-ea"/>
                <a:cs typeface="Times New Roman" pitchFamily="18" charset="0"/>
              </a:rPr>
              <a:t>Акишин Андрей Сергеевич</a:t>
            </a:r>
            <a:endParaRPr lang="en-US" sz="2000" i="1" dirty="0" smtClean="0">
              <a:solidFill>
                <a:srgbClr val="0070C0"/>
              </a:solidFill>
              <a:latin typeface="Georgia" pitchFamily="18" charset="0"/>
              <a:ea typeface="+mn-ea"/>
              <a:cs typeface="Times New Roman" pitchFamily="18" charset="0"/>
            </a:endParaRPr>
          </a:p>
          <a:p>
            <a:pPr>
              <a:spcAft>
                <a:spcPts val="600"/>
              </a:spcAft>
            </a:pPr>
            <a:r>
              <a:rPr lang="ru-RU" sz="2000" dirty="0">
                <a:solidFill>
                  <a:srgbClr val="0070C0"/>
                </a:solidFill>
                <a:latin typeface="Georgia" pitchFamily="18" charset="0"/>
                <a:ea typeface="+mn-ea"/>
                <a:cs typeface="Times New Roman" pitchFamily="18" charset="0"/>
              </a:rPr>
              <a:t/>
            </a:r>
            <a:br>
              <a:rPr lang="ru-RU" sz="2000" dirty="0">
                <a:solidFill>
                  <a:srgbClr val="0070C0"/>
                </a:solidFill>
                <a:latin typeface="Georgia" pitchFamily="18" charset="0"/>
                <a:ea typeface="+mn-ea"/>
                <a:cs typeface="Times New Roman" pitchFamily="18" charset="0"/>
              </a:rPr>
            </a:br>
            <a:r>
              <a:rPr lang="ru-RU" sz="2000" dirty="0" smtClean="0">
                <a:solidFill>
                  <a:srgbClr val="0070C0"/>
                </a:solidFill>
                <a:latin typeface="Georgia" pitchFamily="18" charset="0"/>
                <a:ea typeface="+mn-ea"/>
                <a:cs typeface="Times New Roman" pitchFamily="18" charset="0"/>
              </a:rPr>
              <a:t>Управление статистики образования, науки и инноваций </a:t>
            </a:r>
            <a:r>
              <a:rPr lang="en-US" sz="1600" dirty="0">
                <a:solidFill>
                  <a:srgbClr val="0070C0"/>
                </a:solidFill>
                <a:latin typeface="Georgia" pitchFamily="18" charset="0"/>
                <a:ea typeface="+mn-ea"/>
                <a:cs typeface="Times New Roman" pitchFamily="18" charset="0"/>
              </a:rPr>
              <a:t/>
            </a:r>
            <a:br>
              <a:rPr lang="en-US" sz="1600" dirty="0">
                <a:solidFill>
                  <a:srgbClr val="0070C0"/>
                </a:solidFill>
                <a:latin typeface="Georgia" pitchFamily="18" charset="0"/>
                <a:ea typeface="+mn-ea"/>
                <a:cs typeface="Times New Roman" pitchFamily="18" charset="0"/>
              </a:rPr>
            </a:br>
            <a:endParaRPr lang="ru-RU" sz="1600" dirty="0">
              <a:solidFill>
                <a:srgbClr val="0070C0"/>
              </a:solidFill>
              <a:latin typeface="Georgia" pitchFamily="18" charset="0"/>
              <a:ea typeface="+mn-ea"/>
              <a:cs typeface="Times New Roman" pitchFamily="18" charset="0"/>
            </a:endParaRPr>
          </a:p>
        </p:txBody>
      </p:sp>
    </p:spTree>
    <p:extLst>
      <p:ext uri="{BB962C8B-B14F-4D97-AF65-F5344CB8AC3E}">
        <p14:creationId xmlns:p14="http://schemas.microsoft.com/office/powerpoint/2010/main" val="35002549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4"/>
          </p:nvPr>
        </p:nvSpPr>
        <p:spPr/>
        <p:txBody>
          <a:bodyPr/>
          <a:lstStyle/>
          <a:p>
            <a:fld id="{41B81EEA-DF2A-1C47-9781-44818CAE4220}" type="slidenum">
              <a:rPr lang="ru-RU" sz="1400" smtClean="0"/>
              <a:pPr/>
              <a:t>10</a:t>
            </a:fld>
            <a:endParaRPr lang="ru-RU" sz="1400" dirty="0"/>
          </a:p>
        </p:txBody>
      </p:sp>
      <p:grpSp>
        <p:nvGrpSpPr>
          <p:cNvPr id="3"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15"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6"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3" cstate="print"/>
              <a:stretch>
                <a:fillRect/>
              </a:stretch>
            </a:blipFill>
          </p:spPr>
          <p:txBody>
            <a:bodyPr wrap="square" lIns="0" tIns="0" rIns="0" bIns="0" rtlCol="0"/>
            <a:lstStyle/>
            <a:p>
              <a:endParaRPr sz="1600"/>
            </a:p>
          </p:txBody>
        </p:sp>
      </p:grpSp>
      <p:sp>
        <p:nvSpPr>
          <p:cNvPr id="26" name="Текст 4"/>
          <p:cNvSpPr>
            <a:spLocks noGrp="1"/>
          </p:cNvSpPr>
          <p:nvPr>
            <p:ph type="body" sz="quarter" idx="10"/>
          </p:nvPr>
        </p:nvSpPr>
        <p:spPr>
          <a:xfrm>
            <a:off x="0" y="756356"/>
            <a:ext cx="12207767" cy="729486"/>
          </a:xfrm>
        </p:spPr>
        <p:txBody>
          <a:bodyPr>
            <a:noAutofit/>
          </a:bodyPr>
          <a:lstStyle/>
          <a:p>
            <a:r>
              <a:rPr lang="ru-RU" sz="2700" b="1" dirty="0">
                <a:latin typeface="Times New Roman" panose="02020603050405020304" pitchFamily="18" charset="0"/>
                <a:cs typeface="Times New Roman" panose="02020603050405020304" pitchFamily="18" charset="0"/>
              </a:rPr>
              <a:t>Какие разделы необходимо заполнить в зависимости от типа </a:t>
            </a:r>
            <a:r>
              <a:rPr lang="ru-RU" sz="2700" b="1" dirty="0" smtClean="0">
                <a:latin typeface="Times New Roman" panose="02020603050405020304" pitchFamily="18" charset="0"/>
                <a:cs typeface="Times New Roman" panose="02020603050405020304" pitchFamily="18" charset="0"/>
              </a:rPr>
              <a:t>организации?  </a:t>
            </a:r>
            <a:endParaRPr lang="ru-RU" sz="2700" b="1" dirty="0">
              <a:latin typeface="Times New Roman" panose="02020603050405020304" pitchFamily="18" charset="0"/>
              <a:cs typeface="Times New Roman" panose="02020603050405020304" pitchFamily="18" charset="0"/>
            </a:endParaRPr>
          </a:p>
        </p:txBody>
      </p:sp>
      <p:sp>
        <p:nvSpPr>
          <p:cNvPr id="32" name="Прямоугольник 31"/>
          <p:cNvSpPr/>
          <p:nvPr/>
        </p:nvSpPr>
        <p:spPr>
          <a:xfrm>
            <a:off x="360904" y="1400219"/>
            <a:ext cx="4162600" cy="1037891"/>
          </a:xfrm>
          <a:prstGeom prst="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ctr"/>
            <a:r>
              <a:rPr lang="ru-RU" sz="2400" b="1" dirty="0" smtClean="0">
                <a:solidFill>
                  <a:schemeClr val="tx1">
                    <a:lumMod val="65000"/>
                    <a:lumOff val="35000"/>
                  </a:schemeClr>
                </a:solidFill>
                <a:latin typeface="Times New Roman" panose="02020603050405020304" pitchFamily="18" charset="0"/>
                <a:cs typeface="Times New Roman" panose="02020603050405020304" pitchFamily="18" charset="0"/>
              </a:rPr>
              <a:t>Дошкольная </a:t>
            </a:r>
            <a:r>
              <a:rPr lang="ru-RU" sz="2400" b="1" dirty="0">
                <a:solidFill>
                  <a:schemeClr val="tx1">
                    <a:lumMod val="65000"/>
                    <a:lumOff val="35000"/>
                  </a:schemeClr>
                </a:solidFill>
                <a:latin typeface="Times New Roman" panose="02020603050405020304" pitchFamily="18" charset="0"/>
                <a:cs typeface="Times New Roman" panose="02020603050405020304" pitchFamily="18" charset="0"/>
              </a:rPr>
              <a:t>образовательная </a:t>
            </a:r>
            <a:r>
              <a:rPr lang="ru-RU" sz="2400" b="1" dirty="0" smtClean="0">
                <a:solidFill>
                  <a:schemeClr val="tx1">
                    <a:lumMod val="65000"/>
                    <a:lumOff val="35000"/>
                  </a:schemeClr>
                </a:solidFill>
                <a:latin typeface="Times New Roman" panose="02020603050405020304" pitchFamily="18" charset="0"/>
                <a:cs typeface="Times New Roman" panose="02020603050405020304" pitchFamily="18" charset="0"/>
              </a:rPr>
              <a:t>организация</a:t>
            </a:r>
            <a:endParaRPr lang="ru-RU" sz="2400" b="1"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34" name="Прямоугольник 33">
            <a:extLst>
              <a:ext uri="{FF2B5EF4-FFF2-40B4-BE49-F238E27FC236}">
                <a16:creationId xmlns:a16="http://schemas.microsoft.com/office/drawing/2014/main" id="{717CA7BC-D44C-4FF9-AE1E-7CEDEB60FF05}"/>
              </a:ext>
            </a:extLst>
          </p:cNvPr>
          <p:cNvSpPr/>
          <p:nvPr/>
        </p:nvSpPr>
        <p:spPr>
          <a:xfrm>
            <a:off x="8532417" y="1411111"/>
            <a:ext cx="3412527" cy="508054"/>
          </a:xfrm>
          <a:prstGeom prst="rect">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ru-RU" sz="2000" b="1" dirty="0">
                <a:solidFill>
                  <a:schemeClr val="bg1"/>
                </a:solidFill>
                <a:latin typeface="Times New Roman" panose="02020603050405020304" pitchFamily="18" charset="0"/>
                <a:cs typeface="Times New Roman" panose="02020603050405020304" pitchFamily="18" charset="0"/>
              </a:rPr>
              <a:t>все </a:t>
            </a:r>
            <a:r>
              <a:rPr lang="ru-RU" sz="2000" b="1" dirty="0" smtClean="0">
                <a:solidFill>
                  <a:schemeClr val="bg1"/>
                </a:solidFill>
                <a:latin typeface="Times New Roman" panose="02020603050405020304" pitchFamily="18" charset="0"/>
                <a:cs typeface="Times New Roman" panose="02020603050405020304" pitchFamily="18" charset="0"/>
              </a:rPr>
              <a:t>разделы (1–23)</a:t>
            </a:r>
            <a:endParaRPr lang="ru-RU" sz="2000" dirty="0">
              <a:solidFill>
                <a:schemeClr val="bg1"/>
              </a:solidFill>
              <a:latin typeface="Times New Roman" panose="02020603050405020304" pitchFamily="18" charset="0"/>
              <a:cs typeface="Times New Roman" panose="02020603050405020304" pitchFamily="18" charset="0"/>
            </a:endParaRPr>
          </a:p>
        </p:txBody>
      </p:sp>
      <p:sp>
        <p:nvSpPr>
          <p:cNvPr id="35" name="Прямоугольник 34"/>
          <p:cNvSpPr/>
          <p:nvPr/>
        </p:nvSpPr>
        <p:spPr>
          <a:xfrm>
            <a:off x="4888878" y="2183663"/>
            <a:ext cx="3189647" cy="530678"/>
          </a:xfrm>
          <a:prstGeom prst="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ctr"/>
            <a:r>
              <a:rPr lang="ru-RU" b="1" dirty="0" smtClean="0">
                <a:solidFill>
                  <a:schemeClr val="tx1">
                    <a:lumMod val="65000"/>
                    <a:lumOff val="35000"/>
                  </a:schemeClr>
                </a:solidFill>
                <a:latin typeface="Times New Roman" panose="02020603050405020304" pitchFamily="18" charset="0"/>
                <a:cs typeface="Times New Roman" panose="02020603050405020304" pitchFamily="18" charset="0"/>
              </a:rPr>
              <a:t>имеющая </a:t>
            </a:r>
            <a:r>
              <a:rPr lang="ru-RU" b="1" dirty="0">
                <a:solidFill>
                  <a:schemeClr val="tx1">
                    <a:lumMod val="65000"/>
                    <a:lumOff val="35000"/>
                  </a:schemeClr>
                </a:solidFill>
                <a:latin typeface="Times New Roman" panose="02020603050405020304" pitchFamily="18" charset="0"/>
                <a:cs typeface="Times New Roman" panose="02020603050405020304" pitchFamily="18" charset="0"/>
              </a:rPr>
              <a:t>обособленные подразделения (филиалы</a:t>
            </a:r>
            <a:r>
              <a:rPr lang="ru-RU" sz="1400" b="1" dirty="0" smtClean="0">
                <a:solidFill>
                  <a:schemeClr val="tx1">
                    <a:lumMod val="65000"/>
                    <a:lumOff val="35000"/>
                  </a:schemeClr>
                </a:solidFill>
                <a:latin typeface="Times New Roman" panose="02020603050405020304" pitchFamily="18" charset="0"/>
                <a:cs typeface="Times New Roman" panose="02020603050405020304" pitchFamily="18" charset="0"/>
              </a:rPr>
              <a:t>)</a:t>
            </a:r>
            <a:endParaRPr lang="ru-RU" sz="1400" b="1"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37" name="Прямоугольник 36">
            <a:extLst>
              <a:ext uri="{FF2B5EF4-FFF2-40B4-BE49-F238E27FC236}">
                <a16:creationId xmlns:a16="http://schemas.microsoft.com/office/drawing/2014/main" id="{717CA7BC-D44C-4FF9-AE1E-7CEDEB60FF05}"/>
              </a:ext>
            </a:extLst>
          </p:cNvPr>
          <p:cNvSpPr/>
          <p:nvPr/>
        </p:nvSpPr>
        <p:spPr>
          <a:xfrm>
            <a:off x="8571183" y="2010182"/>
            <a:ext cx="3440098" cy="1011434"/>
          </a:xfrm>
          <a:prstGeom prst="rect">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ru-RU" sz="1400" b="1" dirty="0" smtClean="0">
                <a:solidFill>
                  <a:schemeClr val="bg1"/>
                </a:solidFill>
                <a:latin typeface="Times New Roman" panose="02020603050405020304" pitchFamily="18" charset="0"/>
                <a:cs typeface="Times New Roman" panose="02020603050405020304" pitchFamily="18" charset="0"/>
              </a:rPr>
              <a:t>1–12 (без </a:t>
            </a:r>
            <a:r>
              <a:rPr lang="ru-RU" sz="1400" b="1" dirty="0">
                <a:solidFill>
                  <a:schemeClr val="bg1"/>
                </a:solidFill>
                <a:latin typeface="Times New Roman" panose="02020603050405020304" pitchFamily="18" charset="0"/>
                <a:cs typeface="Times New Roman" panose="02020603050405020304" pitchFamily="18" charset="0"/>
              </a:rPr>
              <a:t>обособленных </a:t>
            </a:r>
            <a:r>
              <a:rPr lang="ru-RU" sz="1400" b="1" dirty="0" smtClean="0">
                <a:solidFill>
                  <a:schemeClr val="bg1"/>
                </a:solidFill>
                <a:latin typeface="Times New Roman" panose="02020603050405020304" pitchFamily="18" charset="0"/>
                <a:cs typeface="Times New Roman" panose="02020603050405020304" pitchFamily="18" charset="0"/>
              </a:rPr>
              <a:t>подразделений),</a:t>
            </a:r>
          </a:p>
          <a:p>
            <a:pPr algn="ctr"/>
            <a:r>
              <a:rPr lang="ru-RU" sz="1400" b="1" dirty="0" smtClean="0">
                <a:solidFill>
                  <a:schemeClr val="bg1"/>
                </a:solidFill>
                <a:latin typeface="Times New Roman" panose="02020603050405020304" pitchFamily="18" charset="0"/>
                <a:cs typeface="Times New Roman" panose="02020603050405020304" pitchFamily="18" charset="0"/>
              </a:rPr>
              <a:t>12–23 </a:t>
            </a:r>
            <a:r>
              <a:rPr lang="ru-RU" sz="1400" b="1" dirty="0">
                <a:solidFill>
                  <a:schemeClr val="bg1"/>
                </a:solidFill>
                <a:latin typeface="Times New Roman" panose="02020603050405020304" pitchFamily="18" charset="0"/>
                <a:cs typeface="Times New Roman" panose="02020603050405020304" pitchFamily="18" charset="0"/>
              </a:rPr>
              <a:t>(в целом по юридическому лицу, включая обособленные </a:t>
            </a:r>
            <a:r>
              <a:rPr lang="ru-RU" sz="1400" b="1" dirty="0" smtClean="0">
                <a:solidFill>
                  <a:schemeClr val="bg1"/>
                </a:solidFill>
                <a:latin typeface="Times New Roman" panose="02020603050405020304" pitchFamily="18" charset="0"/>
                <a:cs typeface="Times New Roman" panose="02020603050405020304" pitchFamily="18" charset="0"/>
              </a:rPr>
              <a:t>подразделения)</a:t>
            </a:r>
          </a:p>
        </p:txBody>
      </p:sp>
      <p:sp>
        <p:nvSpPr>
          <p:cNvPr id="51" name="Прямоугольник 50"/>
          <p:cNvSpPr/>
          <p:nvPr/>
        </p:nvSpPr>
        <p:spPr>
          <a:xfrm>
            <a:off x="4888878" y="1411111"/>
            <a:ext cx="3189647" cy="617735"/>
          </a:xfrm>
          <a:prstGeom prst="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ctr"/>
            <a:r>
              <a:rPr lang="ru-RU" b="1" dirty="0" smtClean="0">
                <a:solidFill>
                  <a:schemeClr val="tx1">
                    <a:lumMod val="65000"/>
                    <a:lumOff val="35000"/>
                  </a:schemeClr>
                </a:solidFill>
                <a:latin typeface="Times New Roman" panose="02020603050405020304" pitchFamily="18" charset="0"/>
                <a:cs typeface="Times New Roman" panose="02020603050405020304" pitchFamily="18" charset="0"/>
              </a:rPr>
              <a:t>не </a:t>
            </a:r>
            <a:r>
              <a:rPr lang="ru-RU" b="1" dirty="0">
                <a:solidFill>
                  <a:schemeClr val="tx1">
                    <a:lumMod val="65000"/>
                    <a:lumOff val="35000"/>
                  </a:schemeClr>
                </a:solidFill>
                <a:latin typeface="Times New Roman" panose="02020603050405020304" pitchFamily="18" charset="0"/>
                <a:cs typeface="Times New Roman" panose="02020603050405020304" pitchFamily="18" charset="0"/>
              </a:rPr>
              <a:t>имеющая обособленных подразделений (филиалов</a:t>
            </a:r>
            <a:r>
              <a:rPr lang="ru-RU" b="1" dirty="0" smtClean="0">
                <a:solidFill>
                  <a:schemeClr val="tx1">
                    <a:lumMod val="65000"/>
                    <a:lumOff val="35000"/>
                  </a:schemeClr>
                </a:solidFill>
                <a:latin typeface="Times New Roman" panose="02020603050405020304" pitchFamily="18" charset="0"/>
                <a:cs typeface="Times New Roman" panose="02020603050405020304" pitchFamily="18" charset="0"/>
              </a:rPr>
              <a:t>)</a:t>
            </a:r>
            <a:endParaRPr lang="ru-RU" b="1"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cxnSp>
        <p:nvCxnSpPr>
          <p:cNvPr id="52" name="Прямая соединительная линия 51"/>
          <p:cNvCxnSpPr/>
          <p:nvPr/>
        </p:nvCxnSpPr>
        <p:spPr>
          <a:xfrm rot="16200000" flipV="1">
            <a:off x="4745021" y="2220418"/>
            <a:ext cx="0" cy="216000"/>
          </a:xfrm>
          <a:prstGeom prst="line">
            <a:avLst/>
          </a:prstGeom>
          <a:ln w="28575">
            <a:headEnd type="arrow" w="med" len="med"/>
            <a:tailEnd type="none" w="med" len="med"/>
          </a:ln>
        </p:spPr>
        <p:style>
          <a:lnRef idx="2">
            <a:schemeClr val="accent4"/>
          </a:lnRef>
          <a:fillRef idx="1">
            <a:schemeClr val="lt1"/>
          </a:fillRef>
          <a:effectRef idx="0">
            <a:schemeClr val="accent4"/>
          </a:effectRef>
          <a:fontRef idx="minor">
            <a:schemeClr val="dk1"/>
          </a:fontRef>
        </p:style>
      </p:cxnSp>
      <p:sp>
        <p:nvSpPr>
          <p:cNvPr id="58" name="Нашивка 57"/>
          <p:cNvSpPr/>
          <p:nvPr/>
        </p:nvSpPr>
        <p:spPr>
          <a:xfrm>
            <a:off x="8182176" y="1531998"/>
            <a:ext cx="160669" cy="271895"/>
          </a:xfrm>
          <a:prstGeom prst="chevron">
            <a:avLst>
              <a:gd name="adj" fmla="val 65158"/>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sz="1600">
              <a:solidFill>
                <a:schemeClr val="tx1"/>
              </a:solidFill>
            </a:endParaRPr>
          </a:p>
        </p:txBody>
      </p:sp>
      <p:sp>
        <p:nvSpPr>
          <p:cNvPr id="59" name="Нашивка 58"/>
          <p:cNvSpPr/>
          <p:nvPr/>
        </p:nvSpPr>
        <p:spPr>
          <a:xfrm>
            <a:off x="8182176" y="2328418"/>
            <a:ext cx="160669" cy="271895"/>
          </a:xfrm>
          <a:prstGeom prst="chevron">
            <a:avLst>
              <a:gd name="adj" fmla="val 65158"/>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sz="1600">
              <a:solidFill>
                <a:schemeClr val="tx1"/>
              </a:solidFill>
              <a:latin typeface="Times New Roman" panose="02020603050405020304" pitchFamily="18" charset="0"/>
              <a:cs typeface="Times New Roman" panose="02020603050405020304" pitchFamily="18" charset="0"/>
            </a:endParaRPr>
          </a:p>
        </p:txBody>
      </p:sp>
      <p:cxnSp>
        <p:nvCxnSpPr>
          <p:cNvPr id="25" name="Прямая соединительная линия 24"/>
          <p:cNvCxnSpPr/>
          <p:nvPr/>
        </p:nvCxnSpPr>
        <p:spPr>
          <a:xfrm rot="16200000" flipV="1">
            <a:off x="4764550" y="1657200"/>
            <a:ext cx="0" cy="216000"/>
          </a:xfrm>
          <a:prstGeom prst="line">
            <a:avLst/>
          </a:prstGeom>
          <a:ln w="28575">
            <a:headEnd type="arrow" w="med" len="med"/>
            <a:tailEnd type="none" w="med" len="med"/>
          </a:ln>
        </p:spPr>
        <p:style>
          <a:lnRef idx="2">
            <a:schemeClr val="accent4"/>
          </a:lnRef>
          <a:fillRef idx="1">
            <a:schemeClr val="lt1"/>
          </a:fillRef>
          <a:effectRef idx="0">
            <a:schemeClr val="accent4"/>
          </a:effectRef>
          <a:fontRef idx="minor">
            <a:schemeClr val="dk1"/>
          </a:fontRef>
        </p:style>
      </p:cxnSp>
      <p:sp>
        <p:nvSpPr>
          <p:cNvPr id="27" name="Прямоугольник 26"/>
          <p:cNvSpPr/>
          <p:nvPr/>
        </p:nvSpPr>
        <p:spPr>
          <a:xfrm>
            <a:off x="117782" y="3108392"/>
            <a:ext cx="8059077" cy="715107"/>
          </a:xfrm>
          <a:prstGeom prst="rect">
            <a:avLst/>
          </a:prstGeom>
          <a:ln w="28575"/>
        </p:spPr>
        <p:style>
          <a:lnRef idx="2">
            <a:schemeClr val="accent4"/>
          </a:lnRef>
          <a:fillRef idx="1">
            <a:schemeClr val="lt1"/>
          </a:fillRef>
          <a:effectRef idx="0">
            <a:schemeClr val="accent4"/>
          </a:effectRef>
          <a:fontRef idx="minor">
            <a:schemeClr val="dk1"/>
          </a:fontRef>
        </p:style>
        <p:txBody>
          <a:bodyPr rtlCol="0" anchor="ctr"/>
          <a:lstStyle/>
          <a:p>
            <a:r>
              <a:rPr lang="ru-RU" b="1" dirty="0">
                <a:solidFill>
                  <a:schemeClr val="tx1">
                    <a:lumMod val="65000"/>
                    <a:lumOff val="35000"/>
                  </a:schemeClr>
                </a:solidFill>
                <a:latin typeface="Times New Roman" panose="02020603050405020304" pitchFamily="18" charset="0"/>
                <a:cs typeface="Times New Roman" panose="02020603050405020304" pitchFamily="18" charset="0"/>
              </a:rPr>
              <a:t>Обособленное подразделение (филиал) дошкольной образовательной </a:t>
            </a:r>
            <a:r>
              <a:rPr lang="ru-RU" b="1" dirty="0" smtClean="0">
                <a:solidFill>
                  <a:schemeClr val="tx1">
                    <a:lumMod val="65000"/>
                    <a:lumOff val="35000"/>
                  </a:schemeClr>
                </a:solidFill>
                <a:latin typeface="Times New Roman" panose="02020603050405020304" pitchFamily="18" charset="0"/>
                <a:cs typeface="Times New Roman" panose="02020603050405020304" pitchFamily="18" charset="0"/>
              </a:rPr>
              <a:t>организации</a:t>
            </a:r>
          </a:p>
          <a:p>
            <a:endParaRPr lang="ru-RU" b="1"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28" name="Прямоугольник 27"/>
          <p:cNvSpPr/>
          <p:nvPr/>
        </p:nvSpPr>
        <p:spPr>
          <a:xfrm>
            <a:off x="254000" y="3975667"/>
            <a:ext cx="7928176" cy="1534179"/>
          </a:xfrm>
          <a:prstGeom prst="rect">
            <a:avLst/>
          </a:prstGeom>
          <a:ln w="28575"/>
        </p:spPr>
        <p:style>
          <a:lnRef idx="2">
            <a:schemeClr val="accent4"/>
          </a:lnRef>
          <a:fillRef idx="1">
            <a:schemeClr val="lt1"/>
          </a:fillRef>
          <a:effectRef idx="0">
            <a:schemeClr val="accent4"/>
          </a:effectRef>
          <a:fontRef idx="minor">
            <a:schemeClr val="dk1"/>
          </a:fontRef>
        </p:style>
        <p:txBody>
          <a:bodyPr rtlCol="0" anchor="ctr"/>
          <a:lstStyle/>
          <a:p>
            <a:r>
              <a:rPr lang="ru-RU" b="1" dirty="0">
                <a:solidFill>
                  <a:schemeClr val="tx1">
                    <a:lumMod val="65000"/>
                    <a:lumOff val="35000"/>
                  </a:schemeClr>
                </a:solidFill>
                <a:latin typeface="Times New Roman" panose="02020603050405020304" pitchFamily="18" charset="0"/>
                <a:cs typeface="Times New Roman" panose="02020603050405020304" pitchFamily="18" charset="0"/>
              </a:rPr>
              <a:t>Общеобразовательная организация, </a:t>
            </a:r>
            <a:r>
              <a:rPr lang="ru-RU" b="1" dirty="0" smtClean="0">
                <a:solidFill>
                  <a:schemeClr val="tx1">
                    <a:lumMod val="65000"/>
                    <a:lumOff val="35000"/>
                  </a:schemeClr>
                </a:solidFill>
                <a:latin typeface="Times New Roman" panose="02020603050405020304" pitchFamily="18" charset="0"/>
                <a:cs typeface="Times New Roman" panose="02020603050405020304" pitchFamily="18" charset="0"/>
              </a:rPr>
              <a:t>профессиональная </a:t>
            </a:r>
            <a:r>
              <a:rPr lang="ru-RU" b="1" dirty="0">
                <a:solidFill>
                  <a:schemeClr val="tx1">
                    <a:lumMod val="65000"/>
                    <a:lumOff val="35000"/>
                  </a:schemeClr>
                </a:solidFill>
                <a:latin typeface="Times New Roman" panose="02020603050405020304" pitchFamily="18" charset="0"/>
                <a:cs typeface="Times New Roman" panose="02020603050405020304" pitchFamily="18" charset="0"/>
              </a:rPr>
              <a:t>образовательная организация, </a:t>
            </a:r>
            <a:r>
              <a:rPr lang="ru-RU" b="1" dirty="0" smtClean="0">
                <a:solidFill>
                  <a:schemeClr val="tx1">
                    <a:lumMod val="65000"/>
                    <a:lumOff val="35000"/>
                  </a:schemeClr>
                </a:solidFill>
                <a:latin typeface="Times New Roman" panose="02020603050405020304" pitchFamily="18" charset="0"/>
                <a:cs typeface="Times New Roman" panose="02020603050405020304" pitchFamily="18" charset="0"/>
              </a:rPr>
              <a:t>организация </a:t>
            </a:r>
            <a:r>
              <a:rPr lang="ru-RU" b="1" dirty="0">
                <a:solidFill>
                  <a:schemeClr val="tx1">
                    <a:lumMod val="65000"/>
                    <a:lumOff val="35000"/>
                  </a:schemeClr>
                </a:solidFill>
                <a:latin typeface="Times New Roman" panose="02020603050405020304" pitchFamily="18" charset="0"/>
                <a:cs typeface="Times New Roman" panose="02020603050405020304" pitchFamily="18" charset="0"/>
              </a:rPr>
              <a:t>высшего образования, </a:t>
            </a:r>
            <a:r>
              <a:rPr lang="ru-RU" b="1" dirty="0" smtClean="0">
                <a:solidFill>
                  <a:schemeClr val="tx1">
                    <a:lumMod val="65000"/>
                    <a:lumOff val="35000"/>
                  </a:schemeClr>
                </a:solidFill>
                <a:latin typeface="Times New Roman" panose="02020603050405020304" pitchFamily="18" charset="0"/>
                <a:cs typeface="Times New Roman" panose="02020603050405020304" pitchFamily="18" charset="0"/>
              </a:rPr>
              <a:t>организация </a:t>
            </a:r>
            <a:r>
              <a:rPr lang="ru-RU" b="1" dirty="0">
                <a:solidFill>
                  <a:schemeClr val="tx1">
                    <a:lumMod val="65000"/>
                    <a:lumOff val="35000"/>
                  </a:schemeClr>
                </a:solidFill>
                <a:latin typeface="Times New Roman" panose="02020603050405020304" pitchFamily="18" charset="0"/>
                <a:cs typeface="Times New Roman" panose="02020603050405020304" pitchFamily="18" charset="0"/>
              </a:rPr>
              <a:t>дополнительного образования детей, </a:t>
            </a:r>
            <a:r>
              <a:rPr lang="ru-RU" b="1" dirty="0" smtClean="0">
                <a:solidFill>
                  <a:schemeClr val="tx1">
                    <a:lumMod val="65000"/>
                    <a:lumOff val="35000"/>
                  </a:schemeClr>
                </a:solidFill>
                <a:latin typeface="Times New Roman" panose="02020603050405020304" pitchFamily="18" charset="0"/>
                <a:cs typeface="Times New Roman" panose="02020603050405020304" pitchFamily="18" charset="0"/>
              </a:rPr>
              <a:t>иное </a:t>
            </a:r>
            <a:r>
              <a:rPr lang="ru-RU" b="1" dirty="0">
                <a:solidFill>
                  <a:schemeClr val="tx1">
                    <a:lumMod val="65000"/>
                    <a:lumOff val="35000"/>
                  </a:schemeClr>
                </a:solidFill>
                <a:latin typeface="Times New Roman" panose="02020603050405020304" pitchFamily="18" charset="0"/>
                <a:cs typeface="Times New Roman" panose="02020603050405020304" pitchFamily="18" charset="0"/>
              </a:rPr>
              <a:t>юридическое лицо</a:t>
            </a:r>
            <a:r>
              <a:rPr lang="ru-RU" b="1" dirty="0" smtClean="0">
                <a:solidFill>
                  <a:schemeClr val="tx1">
                    <a:lumMod val="65000"/>
                    <a:lumOff val="35000"/>
                  </a:schemeClr>
                </a:solidFill>
                <a:latin typeface="Times New Roman" panose="02020603050405020304" pitchFamily="18" charset="0"/>
                <a:cs typeface="Times New Roman" panose="02020603050405020304" pitchFamily="18" charset="0"/>
              </a:rPr>
              <a:t>, в </a:t>
            </a:r>
            <a:r>
              <a:rPr lang="ru-RU" b="1" dirty="0">
                <a:solidFill>
                  <a:schemeClr val="tx1">
                    <a:lumMod val="65000"/>
                    <a:lumOff val="35000"/>
                  </a:schemeClr>
                </a:solidFill>
                <a:latin typeface="Times New Roman" panose="02020603050405020304" pitchFamily="18" charset="0"/>
                <a:cs typeface="Times New Roman" panose="02020603050405020304" pitchFamily="18" charset="0"/>
              </a:rPr>
              <a:t>состав которых входят подразделения (группы), осуществляющие деятельность по образовательным программам дошкольного образования, присмотр и </a:t>
            </a:r>
            <a:r>
              <a:rPr lang="ru-RU" b="1" dirty="0" smtClean="0">
                <a:solidFill>
                  <a:schemeClr val="tx1">
                    <a:lumMod val="65000"/>
                    <a:lumOff val="35000"/>
                  </a:schemeClr>
                </a:solidFill>
                <a:latin typeface="Times New Roman" panose="02020603050405020304" pitchFamily="18" charset="0"/>
                <a:cs typeface="Times New Roman" panose="02020603050405020304" pitchFamily="18" charset="0"/>
              </a:rPr>
              <a:t>уход за детьми</a:t>
            </a:r>
            <a:endParaRPr lang="ru-RU" b="1" dirty="0">
              <a:solidFill>
                <a:srgbClr val="FF0000"/>
              </a:solidFill>
              <a:latin typeface="Times New Roman" panose="02020603050405020304" pitchFamily="18" charset="0"/>
              <a:cs typeface="Times New Roman" panose="02020603050405020304" pitchFamily="18" charset="0"/>
            </a:endParaRPr>
          </a:p>
        </p:txBody>
      </p:sp>
      <p:sp>
        <p:nvSpPr>
          <p:cNvPr id="29" name="Прямоугольник 28"/>
          <p:cNvSpPr/>
          <p:nvPr/>
        </p:nvSpPr>
        <p:spPr>
          <a:xfrm>
            <a:off x="341113" y="5627362"/>
            <a:ext cx="7707050" cy="847413"/>
          </a:xfrm>
          <a:prstGeom prst="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a:lnSpc>
                <a:spcPts val="1800"/>
              </a:lnSpc>
            </a:pPr>
            <a:r>
              <a:rPr lang="ru-RU" sz="2000" b="1" dirty="0">
                <a:solidFill>
                  <a:schemeClr val="tx1">
                    <a:lumMod val="65000"/>
                    <a:lumOff val="35000"/>
                  </a:schemeClr>
                </a:solidFill>
                <a:latin typeface="Times New Roman" panose="02020603050405020304" pitchFamily="18" charset="0"/>
                <a:cs typeface="Times New Roman" panose="02020603050405020304" pitchFamily="18" charset="0"/>
              </a:rPr>
              <a:t>Организация </a:t>
            </a:r>
            <a:r>
              <a:rPr lang="ru-RU" sz="2000" b="1" dirty="0" smtClean="0">
                <a:solidFill>
                  <a:schemeClr val="tx1">
                    <a:lumMod val="65000"/>
                    <a:lumOff val="35000"/>
                  </a:schemeClr>
                </a:solidFill>
                <a:latin typeface="Times New Roman" panose="02020603050405020304" pitchFamily="18" charset="0"/>
                <a:cs typeface="Times New Roman" panose="02020603050405020304" pitchFamily="18" charset="0"/>
              </a:rPr>
              <a:t>осуществляющая </a:t>
            </a:r>
            <a:r>
              <a:rPr lang="ru-RU" sz="2000" b="1" dirty="0">
                <a:solidFill>
                  <a:schemeClr val="tx1">
                    <a:lumMod val="65000"/>
                    <a:lumOff val="35000"/>
                  </a:schemeClr>
                </a:solidFill>
                <a:latin typeface="Times New Roman" panose="02020603050405020304" pitchFamily="18" charset="0"/>
                <a:cs typeface="Times New Roman" panose="02020603050405020304" pitchFamily="18" charset="0"/>
              </a:rPr>
              <a:t>присмотр и уход за детьми</a:t>
            </a:r>
            <a:r>
              <a:rPr lang="ru-RU" sz="2000" b="1" dirty="0" smtClean="0">
                <a:solidFill>
                  <a:schemeClr val="tx1">
                    <a:lumMod val="65000"/>
                    <a:lumOff val="35000"/>
                  </a:schemeClr>
                </a:solidFill>
                <a:latin typeface="Times New Roman" panose="02020603050405020304" pitchFamily="18" charset="0"/>
                <a:cs typeface="Times New Roman" panose="02020603050405020304" pitchFamily="18" charset="0"/>
              </a:rPr>
              <a:t>,</a:t>
            </a:r>
            <a:br>
              <a:rPr lang="ru-RU" sz="2000" b="1" dirty="0" smtClean="0">
                <a:solidFill>
                  <a:schemeClr val="tx1">
                    <a:lumMod val="65000"/>
                    <a:lumOff val="35000"/>
                  </a:schemeClr>
                </a:solidFill>
                <a:latin typeface="Times New Roman" panose="02020603050405020304" pitchFamily="18" charset="0"/>
                <a:cs typeface="Times New Roman" panose="02020603050405020304" pitchFamily="18" charset="0"/>
              </a:rPr>
            </a:br>
            <a:r>
              <a:rPr lang="ru-RU" sz="2000" b="1" u="sng" dirty="0" smtClean="0">
                <a:solidFill>
                  <a:schemeClr val="tx1">
                    <a:lumMod val="65000"/>
                    <a:lumOff val="35000"/>
                  </a:schemeClr>
                </a:solidFill>
                <a:latin typeface="Times New Roman" panose="02020603050405020304" pitchFamily="18" charset="0"/>
                <a:cs typeface="Times New Roman" panose="02020603050405020304" pitchFamily="18" charset="0"/>
              </a:rPr>
              <a:t>без </a:t>
            </a:r>
            <a:r>
              <a:rPr lang="ru-RU" sz="2000" b="1" u="sng" dirty="0">
                <a:solidFill>
                  <a:schemeClr val="tx1">
                    <a:lumMod val="65000"/>
                    <a:lumOff val="35000"/>
                  </a:schemeClr>
                </a:solidFill>
                <a:latin typeface="Times New Roman" panose="02020603050405020304" pitchFamily="18" charset="0"/>
                <a:cs typeface="Times New Roman" panose="02020603050405020304" pitchFamily="18" charset="0"/>
              </a:rPr>
              <a:t>осуществления образовательной </a:t>
            </a:r>
            <a:r>
              <a:rPr lang="ru-RU" sz="2000" b="1" u="sng" dirty="0" smtClean="0">
                <a:solidFill>
                  <a:schemeClr val="tx1">
                    <a:lumMod val="65000"/>
                    <a:lumOff val="35000"/>
                  </a:schemeClr>
                </a:solidFill>
                <a:latin typeface="Times New Roman" panose="02020603050405020304" pitchFamily="18" charset="0"/>
                <a:cs typeface="Times New Roman" panose="02020603050405020304" pitchFamily="18" charset="0"/>
              </a:rPr>
              <a:t>деятельности</a:t>
            </a:r>
            <a:br>
              <a:rPr lang="ru-RU" sz="2000" b="1" u="sng" dirty="0" smtClean="0">
                <a:solidFill>
                  <a:schemeClr val="tx1">
                    <a:lumMod val="65000"/>
                    <a:lumOff val="35000"/>
                  </a:schemeClr>
                </a:solidFill>
                <a:latin typeface="Times New Roman" panose="02020603050405020304" pitchFamily="18" charset="0"/>
                <a:cs typeface="Times New Roman" panose="02020603050405020304" pitchFamily="18" charset="0"/>
              </a:rPr>
            </a:br>
            <a:r>
              <a:rPr lang="ru-RU" sz="2000" b="1" u="sng" dirty="0" smtClean="0">
                <a:solidFill>
                  <a:schemeClr val="tx1">
                    <a:lumMod val="65000"/>
                    <a:lumOff val="35000"/>
                  </a:schemeClr>
                </a:solidFill>
                <a:latin typeface="Times New Roman" panose="02020603050405020304" pitchFamily="18" charset="0"/>
                <a:cs typeface="Times New Roman" panose="02020603050405020304" pitchFamily="18" charset="0"/>
              </a:rPr>
              <a:t> </a:t>
            </a:r>
            <a:r>
              <a:rPr lang="ru-RU" sz="2000" b="1" u="sng" dirty="0">
                <a:solidFill>
                  <a:schemeClr val="tx1">
                    <a:lumMod val="65000"/>
                    <a:lumOff val="35000"/>
                  </a:schemeClr>
                </a:solidFill>
                <a:latin typeface="Times New Roman" panose="02020603050405020304" pitchFamily="18" charset="0"/>
                <a:cs typeface="Times New Roman" panose="02020603050405020304" pitchFamily="18" charset="0"/>
              </a:rPr>
              <a:t>по программам дошкольного </a:t>
            </a:r>
            <a:r>
              <a:rPr lang="ru-RU" sz="2000" b="1" u="sng" dirty="0" smtClean="0">
                <a:solidFill>
                  <a:schemeClr val="tx1">
                    <a:lumMod val="65000"/>
                    <a:lumOff val="35000"/>
                  </a:schemeClr>
                </a:solidFill>
                <a:latin typeface="Times New Roman" panose="02020603050405020304" pitchFamily="18" charset="0"/>
                <a:cs typeface="Times New Roman" panose="02020603050405020304" pitchFamily="18" charset="0"/>
              </a:rPr>
              <a:t>образования</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30" name="Прямоугольник 29">
            <a:extLst>
              <a:ext uri="{FF2B5EF4-FFF2-40B4-BE49-F238E27FC236}">
                <a16:creationId xmlns:a16="http://schemas.microsoft.com/office/drawing/2014/main" id="{717CA7BC-D44C-4FF9-AE1E-7CEDEB60FF05}"/>
              </a:ext>
            </a:extLst>
          </p:cNvPr>
          <p:cNvSpPr/>
          <p:nvPr/>
        </p:nvSpPr>
        <p:spPr>
          <a:xfrm>
            <a:off x="9257943" y="3096667"/>
            <a:ext cx="2480234" cy="3257240"/>
          </a:xfrm>
          <a:prstGeom prst="rect">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ru-RU" sz="2000" b="1" dirty="0">
                <a:solidFill>
                  <a:schemeClr val="bg1"/>
                </a:solidFill>
                <a:latin typeface="Times New Roman" panose="02020603050405020304" pitchFamily="18" charset="0"/>
                <a:cs typeface="Times New Roman" panose="02020603050405020304" pitchFamily="18" charset="0"/>
              </a:rPr>
              <a:t>разделы </a:t>
            </a:r>
          </a:p>
          <a:p>
            <a:pPr algn="ctr"/>
            <a:r>
              <a:rPr lang="ru-RU" sz="2000" b="1" dirty="0" smtClean="0">
                <a:solidFill>
                  <a:schemeClr val="bg1"/>
                </a:solidFill>
                <a:latin typeface="Times New Roman" panose="02020603050405020304" pitchFamily="18" charset="0"/>
                <a:cs typeface="Times New Roman" panose="02020603050405020304" pitchFamily="18" charset="0"/>
              </a:rPr>
              <a:t>1–12</a:t>
            </a:r>
            <a:endParaRPr lang="ru-RU" sz="2000" dirty="0">
              <a:solidFill>
                <a:schemeClr val="bg1"/>
              </a:solidFill>
              <a:latin typeface="Times New Roman" panose="02020603050405020304" pitchFamily="18" charset="0"/>
              <a:cs typeface="Times New Roman" panose="02020603050405020304" pitchFamily="18" charset="0"/>
            </a:endParaRPr>
          </a:p>
        </p:txBody>
      </p:sp>
      <p:grpSp>
        <p:nvGrpSpPr>
          <p:cNvPr id="31" name="Группа 30"/>
          <p:cNvGrpSpPr/>
          <p:nvPr/>
        </p:nvGrpSpPr>
        <p:grpSpPr>
          <a:xfrm>
            <a:off x="8267154" y="4397653"/>
            <a:ext cx="850260" cy="690206"/>
            <a:chOff x="8676328" y="1706761"/>
            <a:chExt cx="850260" cy="690206"/>
          </a:xfrm>
        </p:grpSpPr>
        <p:sp>
          <p:nvSpPr>
            <p:cNvPr id="33" name="Нашивка 32"/>
            <p:cNvSpPr/>
            <p:nvPr/>
          </p:nvSpPr>
          <p:spPr>
            <a:xfrm>
              <a:off x="8956825" y="1706761"/>
              <a:ext cx="321340" cy="690206"/>
            </a:xfrm>
            <a:prstGeom prst="chevron">
              <a:avLst>
                <a:gd name="adj" fmla="val 65158"/>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sz="1600">
                <a:solidFill>
                  <a:schemeClr val="tx1"/>
                </a:solidFill>
                <a:latin typeface="Times New Roman" panose="02020603050405020304" pitchFamily="18" charset="0"/>
                <a:cs typeface="Times New Roman" panose="02020603050405020304" pitchFamily="18" charset="0"/>
              </a:endParaRPr>
            </a:p>
          </p:txBody>
        </p:sp>
        <p:sp>
          <p:nvSpPr>
            <p:cNvPr id="36" name="Нашивка 35"/>
            <p:cNvSpPr/>
            <p:nvPr/>
          </p:nvSpPr>
          <p:spPr>
            <a:xfrm>
              <a:off x="9205248" y="1706761"/>
              <a:ext cx="321340" cy="690206"/>
            </a:xfrm>
            <a:prstGeom prst="chevron">
              <a:avLst>
                <a:gd name="adj" fmla="val 65158"/>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sz="1600">
                <a:solidFill>
                  <a:schemeClr val="tx1"/>
                </a:solidFill>
                <a:latin typeface="Times New Roman" panose="02020603050405020304" pitchFamily="18" charset="0"/>
                <a:cs typeface="Times New Roman" panose="02020603050405020304" pitchFamily="18" charset="0"/>
              </a:endParaRPr>
            </a:p>
          </p:txBody>
        </p:sp>
        <p:sp>
          <p:nvSpPr>
            <p:cNvPr id="38" name="Нашивка 37"/>
            <p:cNvSpPr/>
            <p:nvPr/>
          </p:nvSpPr>
          <p:spPr>
            <a:xfrm>
              <a:off x="8676328" y="1706761"/>
              <a:ext cx="321340" cy="690206"/>
            </a:xfrm>
            <a:prstGeom prst="chevron">
              <a:avLst>
                <a:gd name="adj" fmla="val 65158"/>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sz="1600">
                <a:solidFill>
                  <a:schemeClr val="tx1"/>
                </a:solidFill>
                <a:latin typeface="Times New Roman" panose="02020603050405020304" pitchFamily="18" charset="0"/>
                <a:cs typeface="Times New Roman" panose="02020603050405020304" pitchFamily="18" charset="0"/>
              </a:endParaRPr>
            </a:p>
          </p:txBody>
        </p:sp>
      </p:grpSp>
      <p:grpSp>
        <p:nvGrpSpPr>
          <p:cNvPr id="39" name="Группа 38"/>
          <p:cNvGrpSpPr/>
          <p:nvPr/>
        </p:nvGrpSpPr>
        <p:grpSpPr>
          <a:xfrm>
            <a:off x="8265880" y="5699624"/>
            <a:ext cx="850260" cy="594501"/>
            <a:chOff x="8676328" y="1706761"/>
            <a:chExt cx="850260" cy="690206"/>
          </a:xfrm>
        </p:grpSpPr>
        <p:sp>
          <p:nvSpPr>
            <p:cNvPr id="40" name="Нашивка 39"/>
            <p:cNvSpPr/>
            <p:nvPr/>
          </p:nvSpPr>
          <p:spPr>
            <a:xfrm>
              <a:off x="8956825" y="1706761"/>
              <a:ext cx="321340" cy="690206"/>
            </a:xfrm>
            <a:prstGeom prst="chevron">
              <a:avLst>
                <a:gd name="adj" fmla="val 65158"/>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sz="1600">
                <a:solidFill>
                  <a:schemeClr val="tx1"/>
                </a:solidFill>
                <a:latin typeface="Times New Roman" panose="02020603050405020304" pitchFamily="18" charset="0"/>
                <a:cs typeface="Times New Roman" panose="02020603050405020304" pitchFamily="18" charset="0"/>
              </a:endParaRPr>
            </a:p>
          </p:txBody>
        </p:sp>
        <p:sp>
          <p:nvSpPr>
            <p:cNvPr id="41" name="Нашивка 40"/>
            <p:cNvSpPr/>
            <p:nvPr/>
          </p:nvSpPr>
          <p:spPr>
            <a:xfrm>
              <a:off x="9205248" y="1706761"/>
              <a:ext cx="321340" cy="690206"/>
            </a:xfrm>
            <a:prstGeom prst="chevron">
              <a:avLst>
                <a:gd name="adj" fmla="val 65158"/>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sz="1600">
                <a:solidFill>
                  <a:schemeClr val="tx1"/>
                </a:solidFill>
                <a:latin typeface="Times New Roman" panose="02020603050405020304" pitchFamily="18" charset="0"/>
                <a:cs typeface="Times New Roman" panose="02020603050405020304" pitchFamily="18" charset="0"/>
              </a:endParaRPr>
            </a:p>
          </p:txBody>
        </p:sp>
        <p:sp>
          <p:nvSpPr>
            <p:cNvPr id="42" name="Нашивка 41"/>
            <p:cNvSpPr/>
            <p:nvPr/>
          </p:nvSpPr>
          <p:spPr>
            <a:xfrm>
              <a:off x="8676328" y="1706761"/>
              <a:ext cx="321340" cy="690206"/>
            </a:xfrm>
            <a:prstGeom prst="chevron">
              <a:avLst>
                <a:gd name="adj" fmla="val 65158"/>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sz="1600">
                <a:solidFill>
                  <a:schemeClr val="tx1"/>
                </a:solidFill>
                <a:latin typeface="Times New Roman" panose="02020603050405020304" pitchFamily="18" charset="0"/>
                <a:cs typeface="Times New Roman" panose="02020603050405020304" pitchFamily="18" charset="0"/>
              </a:endParaRPr>
            </a:p>
          </p:txBody>
        </p:sp>
      </p:grpSp>
      <p:grpSp>
        <p:nvGrpSpPr>
          <p:cNvPr id="44" name="Группа 43"/>
          <p:cNvGrpSpPr/>
          <p:nvPr/>
        </p:nvGrpSpPr>
        <p:grpSpPr>
          <a:xfrm>
            <a:off x="8233806" y="3096668"/>
            <a:ext cx="850260" cy="690206"/>
            <a:chOff x="8676328" y="1706761"/>
            <a:chExt cx="850260" cy="690206"/>
          </a:xfrm>
        </p:grpSpPr>
        <p:sp>
          <p:nvSpPr>
            <p:cNvPr id="45" name="Нашивка 44"/>
            <p:cNvSpPr/>
            <p:nvPr/>
          </p:nvSpPr>
          <p:spPr>
            <a:xfrm>
              <a:off x="8956825" y="1706761"/>
              <a:ext cx="321340" cy="690206"/>
            </a:xfrm>
            <a:prstGeom prst="chevron">
              <a:avLst>
                <a:gd name="adj" fmla="val 65158"/>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sz="1600">
                <a:solidFill>
                  <a:schemeClr val="tx1"/>
                </a:solidFill>
                <a:latin typeface="Times New Roman" panose="02020603050405020304" pitchFamily="18" charset="0"/>
                <a:cs typeface="Times New Roman" panose="02020603050405020304" pitchFamily="18" charset="0"/>
              </a:endParaRPr>
            </a:p>
          </p:txBody>
        </p:sp>
        <p:sp>
          <p:nvSpPr>
            <p:cNvPr id="46" name="Нашивка 45"/>
            <p:cNvSpPr/>
            <p:nvPr/>
          </p:nvSpPr>
          <p:spPr>
            <a:xfrm>
              <a:off x="9205248" y="1706761"/>
              <a:ext cx="321340" cy="690206"/>
            </a:xfrm>
            <a:prstGeom prst="chevron">
              <a:avLst>
                <a:gd name="adj" fmla="val 65158"/>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sz="1600">
                <a:solidFill>
                  <a:schemeClr val="tx1"/>
                </a:solidFill>
                <a:latin typeface="Times New Roman" panose="02020603050405020304" pitchFamily="18" charset="0"/>
                <a:cs typeface="Times New Roman" panose="02020603050405020304" pitchFamily="18" charset="0"/>
              </a:endParaRPr>
            </a:p>
          </p:txBody>
        </p:sp>
        <p:sp>
          <p:nvSpPr>
            <p:cNvPr id="47" name="Нашивка 46"/>
            <p:cNvSpPr/>
            <p:nvPr/>
          </p:nvSpPr>
          <p:spPr>
            <a:xfrm>
              <a:off x="8676328" y="1706761"/>
              <a:ext cx="321340" cy="690206"/>
            </a:xfrm>
            <a:prstGeom prst="chevron">
              <a:avLst>
                <a:gd name="adj" fmla="val 65158"/>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sz="1600">
                <a:solidFill>
                  <a:schemeClr val="tx1"/>
                </a:solidFill>
                <a:latin typeface="Times New Roman" panose="02020603050405020304" pitchFamily="18" charset="0"/>
                <a:cs typeface="Times New Roman" panose="02020603050405020304" pitchFamily="18" charset="0"/>
              </a:endParaRPr>
            </a:p>
          </p:txBody>
        </p:sp>
      </p:grpSp>
      <p:sp>
        <p:nvSpPr>
          <p:cNvPr id="48" name="Прямоугольник 47"/>
          <p:cNvSpPr/>
          <p:nvPr/>
        </p:nvSpPr>
        <p:spPr>
          <a:xfrm>
            <a:off x="360904" y="6474775"/>
            <a:ext cx="4630819" cy="307777"/>
          </a:xfrm>
          <a:prstGeom prst="rect">
            <a:avLst/>
          </a:prstGeom>
        </p:spPr>
        <p:txBody>
          <a:bodyPr wrap="none">
            <a:spAutoFit/>
          </a:bodyPr>
          <a:lstStyle/>
          <a:p>
            <a:r>
              <a:rPr lang="ru-RU" sz="1400" b="1" dirty="0">
                <a:solidFill>
                  <a:schemeClr val="tx1">
                    <a:lumMod val="65000"/>
                    <a:lumOff val="35000"/>
                  </a:schemeClr>
                </a:solidFill>
              </a:rPr>
              <a:t>Подробнее смотрите «указания по заполнению формы</a:t>
            </a:r>
            <a:r>
              <a:rPr lang="ru-RU" sz="1100" b="1" dirty="0">
                <a:solidFill>
                  <a:schemeClr val="tx1">
                    <a:lumMod val="65000"/>
                    <a:lumOff val="35000"/>
                  </a:schemeClr>
                </a:solidFill>
              </a:rPr>
              <a:t>» </a:t>
            </a:r>
          </a:p>
        </p:txBody>
      </p:sp>
    </p:spTree>
    <p:extLst>
      <p:ext uri="{BB962C8B-B14F-4D97-AF65-F5344CB8AC3E}">
        <p14:creationId xmlns:p14="http://schemas.microsoft.com/office/powerpoint/2010/main" val="701647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4"/>
          </p:nvPr>
        </p:nvSpPr>
        <p:spPr/>
        <p:txBody>
          <a:bodyPr/>
          <a:lstStyle/>
          <a:p>
            <a:fld id="{41B81EEA-DF2A-1C47-9781-44818CAE4220}" type="slidenum">
              <a:rPr lang="ru-RU" smtClean="0"/>
              <a:pPr/>
              <a:t>11</a:t>
            </a:fld>
            <a:endParaRPr lang="ru-RU" dirty="0"/>
          </a:p>
        </p:txBody>
      </p:sp>
      <p:sp>
        <p:nvSpPr>
          <p:cNvPr id="3" name="Текст 2"/>
          <p:cNvSpPr>
            <a:spLocks noGrp="1"/>
          </p:cNvSpPr>
          <p:nvPr>
            <p:ph type="body" sz="quarter" idx="10"/>
          </p:nvPr>
        </p:nvSpPr>
        <p:spPr>
          <a:xfrm>
            <a:off x="203320" y="701237"/>
            <a:ext cx="2613235" cy="936897"/>
          </a:xfrm>
        </p:spPr>
        <p:txBody>
          <a:bodyPr>
            <a:normAutofit fontScale="92500"/>
          </a:bodyPr>
          <a:lstStyle/>
          <a:p>
            <a:r>
              <a:rPr lang="ru-RU" dirty="0" smtClean="0"/>
              <a:t>Заполнение формы № 85-К</a:t>
            </a:r>
            <a:endParaRPr lang="ru-RU" dirty="0"/>
          </a:p>
        </p:txBody>
      </p:sp>
      <p:sp>
        <p:nvSpPr>
          <p:cNvPr id="5" name="TextBox 4"/>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разделов 1 и 2</a:t>
            </a:r>
            <a:endParaRPr lang="ru-RU" sz="2800" b="1" i="1" u="sng" dirty="0">
              <a:latin typeface="Times New Roman" panose="02020603050405020304" pitchFamily="18" charset="0"/>
              <a:cs typeface="Times New Roman" panose="02020603050405020304" pitchFamily="18"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677" y="1535723"/>
            <a:ext cx="11676185" cy="5051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551501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95301" y="1852612"/>
            <a:ext cx="11531600" cy="4548187"/>
          </a:xfrm>
        </p:spPr>
        <p:txBody>
          <a:bodyPr>
            <a:normAutofit fontScale="92500" lnSpcReduction="10000"/>
          </a:bodyPr>
          <a:lstStyle/>
          <a:p>
            <a:endParaRPr lang="ru-RU" sz="2800" dirty="0" smtClean="0">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pPr algn="ctr"/>
            <a:r>
              <a:rPr lang="ru-RU" sz="2800" b="0" dirty="0" smtClean="0">
                <a:latin typeface="Times New Roman" panose="02020603050405020304" pitchFamily="18" charset="0"/>
                <a:cs typeface="Times New Roman" panose="02020603050405020304" pitchFamily="18" charset="0"/>
              </a:rPr>
              <a:t>«Русский язык» в стр.302 должен быть обязателен,</a:t>
            </a:r>
          </a:p>
          <a:p>
            <a:pPr algn="ctr"/>
            <a:r>
              <a:rPr lang="ru-RU" sz="2800" b="0" dirty="0" smtClean="0">
                <a:latin typeface="Times New Roman" panose="02020603050405020304" pitchFamily="18" charset="0"/>
                <a:cs typeface="Times New Roman" panose="02020603050405020304" pitchFamily="18" charset="0"/>
              </a:rPr>
              <a:t> отсутствие необходимо уточнить у респондента</a:t>
            </a:r>
            <a:r>
              <a:rPr lang="ru-RU" sz="2800" b="0" dirty="0" smtClean="0">
                <a:solidFill>
                  <a:srgbClr val="FF0000"/>
                </a:solidFill>
                <a:latin typeface="Times New Roman" panose="02020603050405020304" pitchFamily="18" charset="0"/>
                <a:cs typeface="Times New Roman" panose="02020603050405020304" pitchFamily="18" charset="0"/>
              </a:rPr>
              <a:t>!</a:t>
            </a:r>
          </a:p>
          <a:p>
            <a:endParaRPr lang="ru-RU" sz="2800" b="0" dirty="0" smtClean="0">
              <a:solidFill>
                <a:srgbClr val="FF0000"/>
              </a:solidFill>
              <a:latin typeface="Times New Roman" panose="02020603050405020304" pitchFamily="18" charset="0"/>
              <a:cs typeface="Times New Roman" panose="02020603050405020304" pitchFamily="18" charset="0"/>
            </a:endParaRPr>
          </a:p>
          <a:p>
            <a:r>
              <a:rPr lang="ru-RU" sz="2800" b="0" dirty="0" smtClean="0">
                <a:latin typeface="Times New Roman" panose="02020603050405020304" pitchFamily="18" charset="0"/>
                <a:cs typeface="Times New Roman" panose="02020603050405020304" pitchFamily="18" charset="0"/>
              </a:rPr>
              <a:t>При отсутствии необходимого языка в строках 302-353, указывается </a:t>
            </a:r>
            <a:r>
              <a:rPr lang="ru-RU" sz="2800" b="0" u="sng" dirty="0" smtClean="0">
                <a:latin typeface="Times New Roman" panose="02020603050405020304" pitchFamily="18" charset="0"/>
                <a:cs typeface="Times New Roman" panose="02020603050405020304" pitchFamily="18" charset="0"/>
              </a:rPr>
              <a:t>«другой язык» стр.354 гр.3</a:t>
            </a:r>
          </a:p>
          <a:p>
            <a:endParaRPr lang="ru-RU" sz="2800" u="sng" dirty="0" smtClean="0">
              <a:latin typeface="Times New Roman" panose="02020603050405020304" pitchFamily="18" charset="0"/>
              <a:cs typeface="Times New Roman" panose="02020603050405020304" pitchFamily="18" charset="0"/>
            </a:endParaRPr>
          </a:p>
          <a:p>
            <a:r>
              <a:rPr lang="ru-RU" sz="2800" b="0" dirty="0" smtClean="0">
                <a:latin typeface="Times New Roman" panose="02020603050405020304" pitchFamily="18" charset="0"/>
                <a:cs typeface="Times New Roman" panose="02020603050405020304" pitchFamily="18" charset="0"/>
              </a:rPr>
              <a:t>В </a:t>
            </a:r>
            <a:r>
              <a:rPr lang="ru-RU" sz="2800" b="0" dirty="0">
                <a:latin typeface="Times New Roman" panose="02020603050405020304" pitchFamily="18" charset="0"/>
                <a:cs typeface="Times New Roman" panose="02020603050405020304" pitchFamily="18" charset="0"/>
              </a:rPr>
              <a:t>случае </a:t>
            </a:r>
            <a:r>
              <a:rPr lang="ru-RU" sz="2800" b="0" dirty="0" smtClean="0">
                <a:latin typeface="Times New Roman" panose="02020603050405020304" pitchFamily="18" charset="0"/>
                <a:cs typeface="Times New Roman" panose="02020603050405020304" pitchFamily="18" charset="0"/>
              </a:rPr>
              <a:t>появления в </a:t>
            </a:r>
            <a:r>
              <a:rPr lang="ru-RU" sz="2800" b="0" dirty="0">
                <a:latin typeface="Times New Roman" panose="02020603050405020304" pitchFamily="18" charset="0"/>
                <a:cs typeface="Times New Roman" panose="02020603050405020304" pitchFamily="18" charset="0"/>
              </a:rPr>
              <a:t>строках 303-353  </a:t>
            </a:r>
            <a:r>
              <a:rPr lang="ru-RU" sz="2800" b="0" dirty="0" smtClean="0">
                <a:latin typeface="Times New Roman" panose="02020603050405020304" pitchFamily="18" charset="0"/>
                <a:cs typeface="Times New Roman" panose="02020603050405020304" pitchFamily="18" charset="0"/>
              </a:rPr>
              <a:t>«нетипичного языка для вашего субъекта Российской Федерации» уточнить у респондента правильность заполнения и наличие сведений о языке воспитания в Уставе организации</a:t>
            </a:r>
            <a:endParaRPr lang="ru-RU" sz="2800" b="0" dirty="0">
              <a:latin typeface="Times New Roman" panose="02020603050405020304" pitchFamily="18" charset="0"/>
              <a:cs typeface="Times New Roman" panose="02020603050405020304" pitchFamily="18" charset="0"/>
            </a:endParaRPr>
          </a:p>
          <a:p>
            <a:endParaRPr lang="ru-RU" sz="2800" dirty="0" smtClean="0">
              <a:solidFill>
                <a:srgbClr val="FF0000"/>
              </a:solidFill>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Численность воспитанников между разделами взаимоувязана</a:t>
            </a:r>
          </a:p>
          <a:p>
            <a:pPr algn="ctr"/>
            <a:r>
              <a:rPr lang="ru-RU" sz="2800" dirty="0" smtClean="0">
                <a:latin typeface="Times New Roman" panose="02020603050405020304" pitchFamily="18" charset="0"/>
                <a:cs typeface="Times New Roman" panose="02020603050405020304" pitchFamily="18" charset="0"/>
              </a:rPr>
              <a:t>  стр. 301 гр.3 = стр.601 гр.3 = стр.701 гр.3</a:t>
            </a:r>
          </a:p>
          <a:p>
            <a:endParaRPr lang="ru-RU" sz="28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ru-RU" dirty="0">
              <a:solidFill>
                <a:srgbClr val="FF0000"/>
              </a:solidFill>
            </a:endParaRPr>
          </a:p>
        </p:txBody>
      </p:sp>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12</a:t>
            </a:fld>
            <a:endParaRPr lang="ru-RU" dirty="0">
              <a:solidFill>
                <a:prstClr val="black">
                  <a:tint val="75000"/>
                </a:prstClr>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раздела 3</a:t>
            </a:r>
            <a:endParaRPr lang="ru-RU" sz="2800" b="1" i="1" u="sng" dirty="0">
              <a:latin typeface="Times New Roman" panose="02020603050405020304" pitchFamily="18" charset="0"/>
              <a:cs typeface="Times New Roman" panose="02020603050405020304" pitchFamily="18" charset="0"/>
            </a:endParaRPr>
          </a:p>
        </p:txBody>
      </p:sp>
      <p:pic>
        <p:nvPicPr>
          <p:cNvPr id="13" name="Рисунок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6702" y="5499099"/>
            <a:ext cx="1191042" cy="1145669"/>
          </a:xfrm>
          <a:prstGeom prst="rect">
            <a:avLst/>
          </a:prstGeom>
        </p:spPr>
      </p:pic>
      <p:pic>
        <p:nvPicPr>
          <p:cNvPr id="14" name="Рисунок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49956" y="5445704"/>
            <a:ext cx="3815044" cy="1331324"/>
          </a:xfrm>
          <a:prstGeom prst="rect">
            <a:avLst/>
          </a:prstGeom>
        </p:spPr>
      </p:pic>
      <p:grpSp>
        <p:nvGrpSpPr>
          <p:cNvPr id="15" name="Группа 13">
            <a:extLst>
              <a:ext uri="{FF2B5EF4-FFF2-40B4-BE49-F238E27FC236}">
                <a16:creationId xmlns:a16="http://schemas.microsoft.com/office/drawing/2014/main" id="{CAFEBE06-6457-2D41-87DF-28AD37AA02EA}"/>
              </a:ext>
            </a:extLst>
          </p:cNvPr>
          <p:cNvGrpSpPr/>
          <p:nvPr/>
        </p:nvGrpSpPr>
        <p:grpSpPr>
          <a:xfrm>
            <a:off x="11570891" y="5200524"/>
            <a:ext cx="494109" cy="499100"/>
            <a:chOff x="9699205" y="5186438"/>
            <a:chExt cx="440055" cy="444500"/>
          </a:xfrm>
        </p:grpSpPr>
        <p:sp>
          <p:nvSpPr>
            <p:cNvPr id="16"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7"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6" cstate="print"/>
              <a:stretch>
                <a:fillRect/>
              </a:stretch>
            </a:blipFill>
          </p:spPr>
          <p:txBody>
            <a:bodyPr wrap="square" lIns="0" tIns="0" rIns="0" bIns="0" rtlCol="0"/>
            <a:lstStyle/>
            <a:p>
              <a:endParaRPr sz="1600"/>
            </a:p>
          </p:txBody>
        </p:sp>
      </p:grpSp>
    </p:spTree>
    <p:extLst>
      <p:ext uri="{BB962C8B-B14F-4D97-AF65-F5344CB8AC3E}">
        <p14:creationId xmlns:p14="http://schemas.microsoft.com/office/powerpoint/2010/main" val="6275504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13</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раздела 4</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393700" y="1681852"/>
            <a:ext cx="11429999" cy="4439548"/>
          </a:xfrm>
          <a:prstGeom prst="rect">
            <a:avLst/>
          </a:prstGeom>
        </p:spPr>
        <p:txBody>
          <a:bodyPr vert="horz" lIns="91440" tIns="45720" rIns="91440" bIns="45720" rtlCol="0">
            <a:normAutofit/>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endParaRPr lang="ru-RU" sz="2800" dirty="0" smtClean="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Если диапазон возраста детей превышает 2 года, то их нужно относить в «разновозрастные» ( Например от 4 до 6 лет, или от 2 до 5 лет)</a:t>
            </a:r>
          </a:p>
          <a:p>
            <a:r>
              <a:rPr lang="ru-RU" sz="2800" dirty="0" smtClean="0">
                <a:latin typeface="Times New Roman" panose="02020603050405020304" pitchFamily="18" charset="0"/>
                <a:cs typeface="Times New Roman" panose="02020603050405020304" pitchFamily="18" charset="0"/>
              </a:rPr>
              <a:t>Если заполнена </a:t>
            </a:r>
            <a:r>
              <a:rPr lang="ru-RU" sz="2800" u="sng" dirty="0" smtClean="0">
                <a:latin typeface="Times New Roman" panose="02020603050405020304" pitchFamily="18" charset="0"/>
                <a:cs typeface="Times New Roman" panose="02020603050405020304" pitchFamily="18" charset="0"/>
              </a:rPr>
              <a:t>только</a:t>
            </a:r>
            <a:r>
              <a:rPr lang="ru-RU" sz="2800" dirty="0" smtClean="0">
                <a:latin typeface="Times New Roman" panose="02020603050405020304" pitchFamily="18" charset="0"/>
                <a:cs typeface="Times New Roman" panose="02020603050405020304" pitchFamily="18" charset="0"/>
              </a:rPr>
              <a:t> стр. 420 «группы по присмотру и уходу», то </a:t>
            </a:r>
            <a:r>
              <a:rPr lang="ru-RU" sz="2800" dirty="0" smtClean="0">
                <a:solidFill>
                  <a:srgbClr val="FF0000"/>
                </a:solidFill>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стр.101=14 «организация, осуществляющая присмотр и уход за детьми»</a:t>
            </a:r>
          </a:p>
          <a:p>
            <a:r>
              <a:rPr lang="ru-RU" sz="2800" dirty="0">
                <a:latin typeface="Times New Roman" panose="02020603050405020304" pitchFamily="18" charset="0"/>
                <a:cs typeface="Times New Roman" panose="02020603050405020304" pitchFamily="18" charset="0"/>
              </a:rPr>
              <a:t>При заполнении </a:t>
            </a:r>
            <a:r>
              <a:rPr lang="ru-RU" sz="2800" dirty="0" smtClean="0">
                <a:latin typeface="Times New Roman" panose="02020603050405020304" pitchFamily="18" charset="0"/>
                <a:cs typeface="Times New Roman" panose="02020603050405020304" pitchFamily="18" charset="0"/>
              </a:rPr>
              <a:t>строк должна быть взаимоувязана между местами, группами и </a:t>
            </a:r>
            <a:r>
              <a:rPr lang="ru-RU" sz="2800" dirty="0">
                <a:latin typeface="Times New Roman" panose="02020603050405020304" pitchFamily="18" charset="0"/>
                <a:cs typeface="Times New Roman" panose="02020603050405020304" pitchFamily="18" charset="0"/>
              </a:rPr>
              <a:t>детьми «например» стр.403, то и стр.503 и стр.603</a:t>
            </a:r>
            <a:endParaRPr lang="ru-RU" sz="2800" dirty="0">
              <a:solidFill>
                <a:srgbClr val="FF0000"/>
              </a:solidFill>
            </a:endParaRPr>
          </a:p>
          <a:p>
            <a:pPr marL="0" indent="0">
              <a:buNone/>
            </a:pPr>
            <a:r>
              <a:rPr lang="ru-RU" sz="2800" dirty="0" smtClean="0">
                <a:latin typeface="Times New Roman" panose="02020603050405020304" pitchFamily="18" charset="0"/>
                <a:cs typeface="Times New Roman" panose="02020603050405020304" pitchFamily="18" charset="0"/>
              </a:rPr>
              <a:t>    </a:t>
            </a:r>
          </a:p>
          <a:p>
            <a:pPr marL="0" indent="0" algn="ctr">
              <a:buNone/>
            </a:pPr>
            <a:r>
              <a:rPr lang="ru-RU" sz="3200" dirty="0" smtClean="0">
                <a:latin typeface="Times New Roman" panose="02020603050405020304" pitchFamily="18" charset="0"/>
                <a:cs typeface="Times New Roman" panose="02020603050405020304" pitchFamily="18" charset="0"/>
              </a:rPr>
              <a:t>Если</a:t>
            </a:r>
            <a:r>
              <a:rPr lang="ru-RU" sz="3200" dirty="0" smtClean="0">
                <a:solidFill>
                  <a:srgbClr val="FF0000"/>
                </a:solidFill>
                <a:latin typeface="Times New Roman" panose="02020603050405020304" pitchFamily="18" charset="0"/>
                <a:cs typeface="Times New Roman" panose="02020603050405020304" pitchFamily="18" charset="0"/>
              </a:rPr>
              <a:t> число групп больше 25, то вероятнее всего ОШИБКА!!!</a:t>
            </a:r>
            <a:endParaRPr lang="ru-RU" sz="3200" dirty="0">
              <a:solidFill>
                <a:srgbClr val="FF0000"/>
              </a:solidFill>
              <a:latin typeface="Times New Roman" panose="02020603050405020304" pitchFamily="18" charset="0"/>
              <a:cs typeface="Times New Roman" panose="02020603050405020304" pitchFamily="18" charset="0"/>
            </a:endParaRPr>
          </a:p>
          <a:p>
            <a:endParaRPr lang="ru-RU" sz="2800" dirty="0" smtClean="0">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185401" y="5398507"/>
            <a:ext cx="1358900" cy="1300382"/>
          </a:xfrm>
          <a:prstGeom prst="rect">
            <a:avLst/>
          </a:prstGeom>
        </p:spPr>
      </p:pic>
      <p:grpSp>
        <p:nvGrpSpPr>
          <p:cNvPr id="13"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14"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5"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spTree>
    <p:extLst>
      <p:ext uri="{BB962C8B-B14F-4D97-AF65-F5344CB8AC3E}">
        <p14:creationId xmlns:p14="http://schemas.microsoft.com/office/powerpoint/2010/main" val="33288178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14</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раздела 5</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393700" y="1681852"/>
            <a:ext cx="11429999" cy="4439548"/>
          </a:xfrm>
          <a:prstGeom prst="rect">
            <a:avLst/>
          </a:prstGeom>
        </p:spPr>
        <p:txBody>
          <a:bodyPr vert="horz" lIns="91440" tIns="45720" rIns="91440" bIns="45720" rtlCol="0">
            <a:normAutofit/>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endParaRPr lang="ru-RU" sz="2800" dirty="0" smtClean="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При распределении мест обращаем внимание на </a:t>
            </a:r>
            <a:r>
              <a:rPr lang="ru-RU" sz="2800" u="sng" dirty="0" smtClean="0">
                <a:latin typeface="Times New Roman" panose="02020603050405020304" pitchFamily="18" charset="0"/>
                <a:cs typeface="Times New Roman" panose="02020603050405020304" pitchFamily="18" charset="0"/>
              </a:rPr>
              <a:t>гр.8 разновозрастные </a:t>
            </a:r>
          </a:p>
          <a:p>
            <a:endParaRPr lang="ru-RU" sz="2800" dirty="0" smtClean="0">
              <a:solidFill>
                <a:srgbClr val="FF0000"/>
              </a:solidFill>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Места определяются из исходя из предельной наполняемости групп, установленной нормативами САНПИН</a:t>
            </a:r>
            <a:endParaRPr lang="ru-RU" sz="2800" dirty="0">
              <a:solidFill>
                <a:srgbClr val="FF0000"/>
              </a:solidFill>
              <a:latin typeface="Times New Roman" panose="02020603050405020304" pitchFamily="18" charset="0"/>
              <a:cs typeface="Times New Roman" panose="02020603050405020304" pitchFamily="18" charset="0"/>
            </a:endParaRPr>
          </a:p>
          <a:p>
            <a:endParaRPr lang="ru-RU" sz="28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ru-RU" dirty="0">
              <a:solidFill>
                <a:srgbClr val="FF0000"/>
              </a:solidFill>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185401" y="5398507"/>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spTree>
    <p:extLst>
      <p:ext uri="{BB962C8B-B14F-4D97-AF65-F5344CB8AC3E}">
        <p14:creationId xmlns:p14="http://schemas.microsoft.com/office/powerpoint/2010/main" val="5842732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15</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раздела 6</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101600" y="1681852"/>
            <a:ext cx="11929591" cy="4439548"/>
          </a:xfrm>
          <a:prstGeom prst="rect">
            <a:avLst/>
          </a:prstGeom>
        </p:spPr>
        <p:txBody>
          <a:bodyPr vert="horz" lIns="91440" tIns="45720" rIns="91440" bIns="45720" rtlCol="0">
            <a:normAutofit/>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endParaRPr lang="ru-RU" sz="28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ru-RU" dirty="0">
              <a:solidFill>
                <a:srgbClr val="FF0000"/>
              </a:solidFill>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185401" y="5398507"/>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7569" y="1681852"/>
            <a:ext cx="11510321" cy="2219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187569" y="3901626"/>
            <a:ext cx="11368419" cy="646331"/>
          </a:xfrm>
          <a:prstGeom prst="rect">
            <a:avLst/>
          </a:prstGeom>
        </p:spPr>
        <p:txBody>
          <a:bodyPr wrap="square">
            <a:spAutoFit/>
          </a:bodyPr>
          <a:lstStyle/>
          <a:p>
            <a:r>
              <a:rPr lang="ru-RU" sz="3600" b="1" dirty="0">
                <a:latin typeface="Times New Roman" panose="02020603050405020304" pitchFamily="18" charset="0"/>
                <a:cs typeface="Times New Roman" panose="02020603050405020304" pitchFamily="18" charset="0"/>
              </a:rPr>
              <a:t>Гр</a:t>
            </a:r>
            <a:r>
              <a:rPr lang="ru-RU" sz="3600" b="1" dirty="0" smtClean="0">
                <a:latin typeface="Times New Roman" panose="02020603050405020304" pitchFamily="18" charset="0"/>
                <a:cs typeface="Times New Roman" panose="02020603050405020304" pitchFamily="18" charset="0"/>
              </a:rPr>
              <a:t>. 9,10,11,12,13 </a:t>
            </a:r>
            <a:r>
              <a:rPr lang="ru-RU" sz="3600" b="1" dirty="0">
                <a:latin typeface="Times New Roman" panose="02020603050405020304" pitchFamily="18" charset="0"/>
                <a:cs typeface="Times New Roman" panose="02020603050405020304" pitchFamily="18" charset="0"/>
              </a:rPr>
              <a:t>меньше либо равны гр.3</a:t>
            </a:r>
          </a:p>
        </p:txBody>
      </p:sp>
      <p:sp>
        <p:nvSpPr>
          <p:cNvPr id="6" name="Прямоугольник 5"/>
          <p:cNvSpPr/>
          <p:nvPr/>
        </p:nvSpPr>
        <p:spPr>
          <a:xfrm>
            <a:off x="187569" y="4537417"/>
            <a:ext cx="11690043" cy="2062103"/>
          </a:xfrm>
          <a:prstGeom prst="rect">
            <a:avLst/>
          </a:prstGeom>
        </p:spPr>
        <p:txBody>
          <a:bodyPr wrap="square">
            <a:spAutoFit/>
          </a:bodyPr>
          <a:lstStyle/>
          <a:p>
            <a:r>
              <a:rPr lang="ru-RU" sz="3200" b="1" dirty="0" smtClean="0">
                <a:latin typeface="Times New Roman" panose="02020603050405020304" pitchFamily="18" charset="0"/>
                <a:cs typeface="Times New Roman" panose="02020603050405020304" pitchFamily="18" charset="0"/>
              </a:rPr>
              <a:t>Обращаем внимание на заполнение гр.12 и гр.13 Если в стр.601 гр.3 </a:t>
            </a:r>
            <a:r>
              <a:rPr lang="ru-RU" sz="3200" b="1" dirty="0">
                <a:latin typeface="Times New Roman" panose="02020603050405020304" pitchFamily="18" charset="0"/>
                <a:cs typeface="Times New Roman" panose="02020603050405020304" pitchFamily="18" charset="0"/>
              </a:rPr>
              <a:t>больше 500 </a:t>
            </a:r>
            <a:r>
              <a:rPr lang="ru-RU" sz="3200" b="1" dirty="0" smtClean="0">
                <a:latin typeface="Times New Roman" panose="02020603050405020304" pitchFamily="18" charset="0"/>
                <a:cs typeface="Times New Roman" panose="02020603050405020304" pitchFamily="18" charset="0"/>
              </a:rPr>
              <a:t>детей -  </a:t>
            </a:r>
            <a:r>
              <a:rPr lang="ru-RU" sz="3200" b="1" dirty="0">
                <a:latin typeface="Times New Roman" panose="02020603050405020304" pitchFamily="18" charset="0"/>
                <a:cs typeface="Times New Roman" panose="02020603050405020304" pitchFamily="18" charset="0"/>
              </a:rPr>
              <a:t>уточнить </a:t>
            </a:r>
            <a:r>
              <a:rPr lang="ru-RU" sz="3200" b="1" dirty="0" smtClean="0">
                <a:latin typeface="Times New Roman" panose="02020603050405020304" pitchFamily="18" charset="0"/>
                <a:cs typeface="Times New Roman" panose="02020603050405020304" pitchFamily="18" charset="0"/>
              </a:rPr>
              <a:t>правильность заполнения!</a:t>
            </a:r>
            <a:endParaRPr lang="ru-RU" sz="3200" b="1" dirty="0">
              <a:latin typeface="Times New Roman" panose="02020603050405020304" pitchFamily="18" charset="0"/>
              <a:cs typeface="Times New Roman" panose="02020603050405020304" pitchFamily="18" charset="0"/>
            </a:endParaRPr>
          </a:p>
          <a:p>
            <a:r>
              <a:rPr lang="ru-RU" sz="3200" b="1" dirty="0">
                <a:latin typeface="Times New Roman" panose="02020603050405020304" pitchFamily="18" charset="0"/>
                <a:cs typeface="Times New Roman" panose="02020603050405020304" pitchFamily="18" charset="0"/>
              </a:rPr>
              <a:t>Стр. 601 гр.3 равна сумме гр.3 стр.201-205</a:t>
            </a:r>
          </a:p>
        </p:txBody>
      </p:sp>
    </p:spTree>
    <p:extLst>
      <p:ext uri="{BB962C8B-B14F-4D97-AF65-F5344CB8AC3E}">
        <p14:creationId xmlns:p14="http://schemas.microsoft.com/office/powerpoint/2010/main" val="42720630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16</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разделов 6 и 7</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101600" y="1681852"/>
            <a:ext cx="11929591" cy="4439548"/>
          </a:xfrm>
          <a:prstGeom prst="rect">
            <a:avLst/>
          </a:prstGeom>
        </p:spPr>
        <p:txBody>
          <a:bodyPr vert="horz" lIns="91440" tIns="45720" rIns="91440" bIns="45720" rtlCol="0">
            <a:normAutofit/>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endParaRPr lang="ru-RU" sz="28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ru-RU" dirty="0">
              <a:solidFill>
                <a:srgbClr val="FF0000"/>
              </a:solidFill>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595501" y="381470"/>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7568" y="1681852"/>
            <a:ext cx="11510321" cy="2219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7569" y="3175453"/>
            <a:ext cx="4220308" cy="3682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3" name="Прямая со стрелкой 12"/>
          <p:cNvCxnSpPr/>
          <p:nvPr/>
        </p:nvCxnSpPr>
        <p:spPr>
          <a:xfrm>
            <a:off x="4185138" y="3083169"/>
            <a:ext cx="35170" cy="1371600"/>
          </a:xfrm>
          <a:prstGeom prst="straightConnector1">
            <a:avLst/>
          </a:prstGeom>
          <a:ln w="31750">
            <a:solidFill>
              <a:srgbClr val="E1002B"/>
            </a:solidFill>
            <a:headEnd type="stealth"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5" name="Соединительная линия уступом 14"/>
          <p:cNvCxnSpPr/>
          <p:nvPr/>
        </p:nvCxnSpPr>
        <p:spPr>
          <a:xfrm rot="10800000" flipV="1">
            <a:off x="4220308" y="3083168"/>
            <a:ext cx="4138246" cy="1902529"/>
          </a:xfrm>
          <a:prstGeom prst="bentConnector3">
            <a:avLst>
              <a:gd name="adj1" fmla="val 142"/>
            </a:avLst>
          </a:prstGeom>
          <a:ln w="31750">
            <a:solidFill>
              <a:srgbClr val="4FAF4F"/>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Соединительная линия уступом 18"/>
          <p:cNvCxnSpPr/>
          <p:nvPr/>
        </p:nvCxnSpPr>
        <p:spPr>
          <a:xfrm rot="10800000" flipV="1">
            <a:off x="4172438" y="3290000"/>
            <a:ext cx="4853353" cy="3198753"/>
          </a:xfrm>
          <a:prstGeom prst="bentConnector3">
            <a:avLst>
              <a:gd name="adj1" fmla="val 3140"/>
            </a:avLst>
          </a:prstGeom>
          <a:ln w="317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Соединительная линия уступом 23"/>
          <p:cNvCxnSpPr/>
          <p:nvPr/>
        </p:nvCxnSpPr>
        <p:spPr>
          <a:xfrm rot="10800000" flipV="1">
            <a:off x="4337539" y="3364521"/>
            <a:ext cx="5205046" cy="2108508"/>
          </a:xfrm>
          <a:prstGeom prst="bentConnector3">
            <a:avLst>
              <a:gd name="adj1" fmla="val -901"/>
            </a:avLst>
          </a:prstGeom>
          <a:ln w="31750">
            <a:solidFill>
              <a:schemeClr val="accent6">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Соединительная линия уступом 26"/>
          <p:cNvCxnSpPr/>
          <p:nvPr/>
        </p:nvCxnSpPr>
        <p:spPr>
          <a:xfrm rot="10800000" flipV="1">
            <a:off x="4407877" y="3364521"/>
            <a:ext cx="6187624" cy="2512956"/>
          </a:xfrm>
          <a:prstGeom prst="bentConnector3">
            <a:avLst>
              <a:gd name="adj1" fmla="val 172"/>
            </a:avLst>
          </a:prstGeom>
          <a:ln w="31750">
            <a:solidFill>
              <a:srgbClr val="E1002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Соединительная линия уступом 30"/>
          <p:cNvCxnSpPr/>
          <p:nvPr/>
        </p:nvCxnSpPr>
        <p:spPr>
          <a:xfrm rot="10800000" flipV="1">
            <a:off x="4337539" y="3364521"/>
            <a:ext cx="6937412" cy="2836411"/>
          </a:xfrm>
          <a:prstGeom prst="bentConnector3">
            <a:avLst>
              <a:gd name="adj1" fmla="val -864"/>
            </a:avLst>
          </a:prstGeom>
          <a:ln w="317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69769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17</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раздела 7</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101600" y="1681852"/>
            <a:ext cx="11929591" cy="4439548"/>
          </a:xfrm>
          <a:prstGeom prst="rect">
            <a:avLst/>
          </a:prstGeom>
        </p:spPr>
        <p:txBody>
          <a:bodyPr vert="horz" lIns="91440" tIns="45720" rIns="91440" bIns="45720" rtlCol="0">
            <a:normAutofit/>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endParaRPr lang="ru-RU" sz="2800" dirty="0" smtClean="0">
              <a:latin typeface="Times New Roman" panose="02020603050405020304" pitchFamily="18" charset="0"/>
              <a:cs typeface="Times New Roman" panose="02020603050405020304" pitchFamily="18" charset="0"/>
            </a:endParaRPr>
          </a:p>
          <a:p>
            <a:pPr algn="ctr"/>
            <a:r>
              <a:rPr lang="ru-RU" sz="2800" dirty="0" smtClean="0">
                <a:latin typeface="Times New Roman" panose="02020603050405020304" pitchFamily="18" charset="0"/>
                <a:cs typeface="Times New Roman" panose="02020603050405020304" pitchFamily="18" charset="0"/>
              </a:rPr>
              <a:t>Если гр.11 (7 лет и старше) заполнена и нет детей-инвалидов/ОВЗ </a:t>
            </a:r>
            <a:r>
              <a:rPr lang="ru-RU" sz="2800" dirty="0" smtClean="0">
                <a:solidFill>
                  <a:srgbClr val="FF0000"/>
                </a:solidFill>
                <a:latin typeface="Times New Roman" panose="02020603050405020304" pitchFamily="18" charset="0"/>
                <a:cs typeface="Times New Roman" panose="02020603050405020304" pitchFamily="18" charset="0"/>
              </a:rPr>
              <a:t>(Обратить внимание)!</a:t>
            </a:r>
          </a:p>
          <a:p>
            <a:endParaRPr lang="ru-RU" dirty="0" smtClean="0">
              <a:solidFill>
                <a:srgbClr val="FF0000"/>
              </a:solidFill>
            </a:endParaRPr>
          </a:p>
          <a:p>
            <a:r>
              <a:rPr lang="ru-RU" sz="2800" dirty="0" smtClean="0">
                <a:latin typeface="Times New Roman" panose="02020603050405020304" pitchFamily="18" charset="0"/>
                <a:cs typeface="Times New Roman" panose="02020603050405020304" pitchFamily="18" charset="0"/>
              </a:rPr>
              <a:t>Если гр.4,5,6 больше </a:t>
            </a:r>
            <a:r>
              <a:rPr lang="ru-RU" sz="2800" dirty="0">
                <a:latin typeface="Times New Roman" panose="02020603050405020304" pitchFamily="18" charset="0"/>
                <a:cs typeface="Times New Roman" panose="02020603050405020304" pitchFamily="18" charset="0"/>
              </a:rPr>
              <a:t>нуля и нет </a:t>
            </a:r>
            <a:r>
              <a:rPr lang="ru-RU" sz="2800" dirty="0" smtClean="0">
                <a:latin typeface="Times New Roman" panose="02020603050405020304" pitchFamily="18" charset="0"/>
                <a:cs typeface="Times New Roman" panose="02020603050405020304" pitchFamily="18" charset="0"/>
              </a:rPr>
              <a:t>групп раннего возраста (стр.419 гр.4 и гр.5) </a:t>
            </a:r>
          </a:p>
          <a:p>
            <a:pPr marL="0" indent="0" algn="ctr">
              <a:buNone/>
            </a:pPr>
            <a:r>
              <a:rPr lang="ru-RU" sz="2800" dirty="0" smtClean="0">
                <a:solidFill>
                  <a:srgbClr val="FF0000"/>
                </a:solidFill>
                <a:latin typeface="Times New Roman" panose="02020603050405020304" pitchFamily="18" charset="0"/>
                <a:cs typeface="Times New Roman" panose="02020603050405020304" pitchFamily="18" charset="0"/>
              </a:rPr>
              <a:t>(</a:t>
            </a:r>
            <a:r>
              <a:rPr lang="ru-RU" sz="2800" dirty="0">
                <a:solidFill>
                  <a:srgbClr val="FF0000"/>
                </a:solidFill>
                <a:latin typeface="Times New Roman" panose="02020603050405020304" pitchFamily="18" charset="0"/>
                <a:cs typeface="Times New Roman" panose="02020603050405020304" pitchFamily="18" charset="0"/>
              </a:rPr>
              <a:t>Обратить внимание</a:t>
            </a:r>
            <a:r>
              <a:rPr lang="ru-RU" sz="2800" dirty="0" smtClean="0">
                <a:solidFill>
                  <a:srgbClr val="FF0000"/>
                </a:solidFill>
                <a:latin typeface="Times New Roman" panose="02020603050405020304" pitchFamily="18" charset="0"/>
                <a:cs typeface="Times New Roman" panose="02020603050405020304" pitchFamily="18" charset="0"/>
              </a:rPr>
              <a:t>)!</a:t>
            </a:r>
          </a:p>
          <a:p>
            <a:pPr marL="0" indent="0">
              <a:buNone/>
            </a:pPr>
            <a:endParaRPr lang="ru-RU" sz="2800" dirty="0">
              <a:solidFill>
                <a:srgbClr val="FF0000"/>
              </a:solidFill>
            </a:endParaRPr>
          </a:p>
          <a:p>
            <a:r>
              <a:rPr lang="ru-RU" sz="2800" dirty="0" smtClean="0">
                <a:latin typeface="Times New Roman" panose="02020603050405020304" pitchFamily="18" charset="0"/>
                <a:cs typeface="Times New Roman" panose="02020603050405020304" pitchFamily="18" charset="0"/>
              </a:rPr>
              <a:t>Обязательно должны быть выделены «девочки» из всех строк!</a:t>
            </a:r>
            <a:endParaRPr lang="ru-RU" sz="2800" dirty="0"/>
          </a:p>
          <a:p>
            <a:endParaRPr lang="ru-RU" sz="2800" dirty="0">
              <a:solidFill>
                <a:srgbClr val="FF0000"/>
              </a:solidFill>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185401" y="5398507"/>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spTree>
    <p:extLst>
      <p:ext uri="{BB962C8B-B14F-4D97-AF65-F5344CB8AC3E}">
        <p14:creationId xmlns:p14="http://schemas.microsoft.com/office/powerpoint/2010/main" val="37242557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18</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раздела 8</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101600" y="1681852"/>
            <a:ext cx="11929591" cy="4439548"/>
          </a:xfrm>
          <a:prstGeom prst="rect">
            <a:avLst/>
          </a:prstGeom>
        </p:spPr>
        <p:txBody>
          <a:bodyPr vert="horz" lIns="91440" tIns="45720" rIns="91440" bIns="45720" rtlCol="0">
            <a:normAutofit/>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endParaRPr lang="ru-RU" sz="2800" dirty="0" smtClean="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Гр.3,4,5 и 13 заполняются с двумя десятичными знаками</a:t>
            </a:r>
          </a:p>
          <a:p>
            <a:r>
              <a:rPr lang="ru-RU" sz="2800" dirty="0" smtClean="0">
                <a:latin typeface="Times New Roman" panose="02020603050405020304" pitchFamily="18" charset="0"/>
                <a:cs typeface="Times New Roman" panose="02020603050405020304" pitchFamily="18" charset="0"/>
              </a:rPr>
              <a:t>«Численность работников на конец года» =«Численность </a:t>
            </a:r>
            <a:r>
              <a:rPr lang="ru-RU" sz="2800" dirty="0">
                <a:latin typeface="Times New Roman" panose="02020603050405020304" pitchFamily="18" charset="0"/>
                <a:cs typeface="Times New Roman" panose="02020603050405020304" pitchFamily="18" charset="0"/>
              </a:rPr>
              <a:t>работников на начало </a:t>
            </a:r>
            <a:r>
              <a:rPr lang="ru-RU" sz="2800" dirty="0" smtClean="0">
                <a:latin typeface="Times New Roman" panose="02020603050405020304" pitchFamily="18" charset="0"/>
                <a:cs typeface="Times New Roman" panose="02020603050405020304" pitchFamily="18" charset="0"/>
              </a:rPr>
              <a:t>года» </a:t>
            </a:r>
            <a:r>
              <a:rPr lang="ru-RU" sz="2800" dirty="0">
                <a:latin typeface="Times New Roman" panose="02020603050405020304" pitchFamily="18" charset="0"/>
                <a:cs typeface="Times New Roman" panose="02020603050405020304" pitchFamily="18" charset="0"/>
              </a:rPr>
              <a:t>+«</a:t>
            </a:r>
            <a:r>
              <a:rPr lang="ru-RU" sz="2800" dirty="0" smtClean="0">
                <a:latin typeface="Times New Roman" panose="02020603050405020304" pitchFamily="18" charset="0"/>
                <a:cs typeface="Times New Roman" panose="02020603050405020304" pitchFamily="18" charset="0"/>
              </a:rPr>
              <a:t>принято работников» - «выбыло работников»</a:t>
            </a:r>
          </a:p>
          <a:p>
            <a:r>
              <a:rPr lang="ru-RU" sz="2800" dirty="0" smtClean="0">
                <a:latin typeface="Times New Roman" panose="02020603050405020304" pitchFamily="18" charset="0"/>
                <a:cs typeface="Times New Roman" panose="02020603050405020304" pitchFamily="18" charset="0"/>
              </a:rPr>
              <a:t>В гр.8 и гр.9 показываются только вновь принятые в отчетном году!</a:t>
            </a:r>
            <a:endParaRPr lang="ru-RU" dirty="0" smtClean="0">
              <a:solidFill>
                <a:srgbClr val="FF0000"/>
              </a:solidFill>
            </a:endParaRPr>
          </a:p>
          <a:p>
            <a:r>
              <a:rPr lang="ru-RU" sz="2800" dirty="0" smtClean="0">
                <a:solidFill>
                  <a:srgbClr val="FF0000"/>
                </a:solidFill>
                <a:latin typeface="Times New Roman" panose="02020603050405020304" pitchFamily="18" charset="0"/>
                <a:cs typeface="Times New Roman" panose="02020603050405020304" pitchFamily="18" charset="0"/>
              </a:rPr>
              <a:t>Работник уволившийся и вновь принятый в течение года не показывается!</a:t>
            </a:r>
          </a:p>
          <a:p>
            <a:r>
              <a:rPr lang="ru-RU" sz="2800" dirty="0">
                <a:latin typeface="Times New Roman" panose="02020603050405020304" pitchFamily="18" charset="0"/>
                <a:cs typeface="Times New Roman" panose="02020603050405020304" pitchFamily="18" charset="0"/>
              </a:rPr>
              <a:t>«Численность работников на конец года»</a:t>
            </a:r>
            <a:r>
              <a:rPr lang="ru-RU" sz="2800" dirty="0" smtClean="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по строкам 801–822 </a:t>
            </a:r>
            <a:r>
              <a:rPr lang="ru-RU" sz="2800" dirty="0" smtClean="0">
                <a:latin typeface="Times New Roman" panose="02020603050405020304" pitchFamily="18" charset="0"/>
                <a:cs typeface="Times New Roman" panose="02020603050405020304" pitchFamily="18" charset="0"/>
              </a:rPr>
              <a:t>должна </a:t>
            </a:r>
            <a:r>
              <a:rPr lang="ru-RU" sz="2800" dirty="0">
                <a:latin typeface="Times New Roman" panose="02020603050405020304" pitchFamily="18" charset="0"/>
                <a:cs typeface="Times New Roman" panose="02020603050405020304" pitchFamily="18" charset="0"/>
              </a:rPr>
              <a:t>быть </a:t>
            </a:r>
            <a:r>
              <a:rPr lang="ru-RU" sz="2800" dirty="0" smtClean="0">
                <a:latin typeface="Times New Roman" panose="02020603050405020304" pitchFamily="18" charset="0"/>
                <a:cs typeface="Times New Roman" panose="02020603050405020304" pitchFamily="18" charset="0"/>
              </a:rPr>
              <a:t>взаимоувязана между разделами 9-11</a:t>
            </a:r>
            <a:endParaRPr lang="ru-RU" sz="2800" dirty="0">
              <a:solidFill>
                <a:srgbClr val="FF0000"/>
              </a:solidFill>
              <a:latin typeface="Times New Roman" panose="02020603050405020304" pitchFamily="18" charset="0"/>
              <a:cs typeface="Times New Roman" panose="02020603050405020304" pitchFamily="18" charset="0"/>
            </a:endParaRPr>
          </a:p>
          <a:p>
            <a:endParaRPr lang="ru-RU" sz="2800" dirty="0">
              <a:solidFill>
                <a:srgbClr val="FF0000"/>
              </a:solidFill>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185401" y="5398507"/>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spTree>
    <p:extLst>
      <p:ext uri="{BB962C8B-B14F-4D97-AF65-F5344CB8AC3E}">
        <p14:creationId xmlns:p14="http://schemas.microsoft.com/office/powerpoint/2010/main" val="7590936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19</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раздела 9</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101600" y="1681852"/>
            <a:ext cx="11929591" cy="4439548"/>
          </a:xfrm>
          <a:prstGeom prst="rect">
            <a:avLst/>
          </a:prstGeom>
        </p:spPr>
        <p:txBody>
          <a:bodyPr vert="horz" lIns="91440" tIns="45720" rIns="91440" bIns="45720" rtlCol="0">
            <a:normAutofit/>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r>
              <a:rPr lang="ru-RU" sz="2800" dirty="0" smtClean="0">
                <a:latin typeface="Times New Roman" panose="02020603050405020304" pitchFamily="18" charset="0"/>
                <a:cs typeface="Times New Roman" panose="02020603050405020304" pitchFamily="18" charset="0"/>
              </a:rPr>
              <a:t>Гр.3 больше/равна  гр.4 + гр.6 </a:t>
            </a:r>
          </a:p>
          <a:p>
            <a:r>
              <a:rPr lang="ru-RU" sz="2800" dirty="0" smtClean="0">
                <a:latin typeface="Times New Roman" panose="02020603050405020304" pitchFamily="18" charset="0"/>
                <a:cs typeface="Times New Roman" panose="02020603050405020304" pitchFamily="18" charset="0"/>
              </a:rPr>
              <a:t>Если гр.4 и гр.6 </a:t>
            </a:r>
            <a:r>
              <a:rPr lang="en-US" sz="2800" dirty="0" smtClean="0">
                <a:latin typeface="Times New Roman" panose="02020603050405020304" pitchFamily="18" charset="0"/>
                <a:cs typeface="Times New Roman" panose="02020603050405020304" pitchFamily="18" charset="0"/>
              </a:rPr>
              <a:t>&gt;</a:t>
            </a:r>
            <a:r>
              <a:rPr lang="ru-RU" sz="2800" dirty="0" smtClean="0">
                <a:latin typeface="Times New Roman" panose="02020603050405020304" pitchFamily="18" charset="0"/>
                <a:cs typeface="Times New Roman" panose="02020603050405020304" pitchFamily="18" charset="0"/>
              </a:rPr>
              <a:t>0 ,то гр.5 и гр.7 тоже</a:t>
            </a:r>
          </a:p>
          <a:p>
            <a:r>
              <a:rPr lang="ru-RU" sz="2800" dirty="0" smtClean="0">
                <a:latin typeface="Times New Roman" panose="02020603050405020304" pitchFamily="18" charset="0"/>
                <a:cs typeface="Times New Roman" panose="02020603050405020304" pitchFamily="18" charset="0"/>
              </a:rPr>
              <a:t>Если стр. 906 (907-918)</a:t>
            </a:r>
            <a:r>
              <a:rPr lang="en-US" sz="2800" dirty="0">
                <a:latin typeface="Times New Roman" panose="02020603050405020304" pitchFamily="18" charset="0"/>
                <a:cs typeface="Times New Roman" panose="02020603050405020304" pitchFamily="18" charset="0"/>
              </a:rPr>
              <a:t> &gt;</a:t>
            </a:r>
            <a:r>
              <a:rPr lang="ru-RU" sz="2800" dirty="0" smtClean="0">
                <a:latin typeface="Times New Roman" panose="02020603050405020304" pitchFamily="18" charset="0"/>
                <a:cs typeface="Times New Roman" panose="02020603050405020304" pitchFamily="18" charset="0"/>
              </a:rPr>
              <a:t>0, то гр. 5 и 7 тоже</a:t>
            </a:r>
            <a:r>
              <a:rPr lang="en-US" sz="2800" dirty="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заполнены</a:t>
            </a:r>
          </a:p>
          <a:p>
            <a:r>
              <a:rPr lang="ru-RU" sz="2800" dirty="0" smtClean="0">
                <a:latin typeface="Times New Roman" panose="02020603050405020304" pitchFamily="18" charset="0"/>
                <a:cs typeface="Times New Roman" panose="02020603050405020304" pitchFamily="18" charset="0"/>
              </a:rPr>
              <a:t>Гр.8 и гр.9 выделяется только у педагогических работников!</a:t>
            </a:r>
          </a:p>
          <a:p>
            <a:r>
              <a:rPr lang="ru-RU" sz="2800" dirty="0" smtClean="0">
                <a:latin typeface="Times New Roman" panose="02020603050405020304" pitchFamily="18" charset="0"/>
                <a:cs typeface="Times New Roman" panose="02020603050405020304" pitchFamily="18" charset="0"/>
              </a:rPr>
              <a:t>Одновременно 2 категории быть не может!</a:t>
            </a:r>
          </a:p>
          <a:p>
            <a:r>
              <a:rPr lang="ru-RU" sz="2800" dirty="0" smtClean="0">
                <a:latin typeface="Times New Roman" panose="02020603050405020304" pitchFamily="18" charset="0"/>
                <a:cs typeface="Times New Roman" panose="02020603050405020304" pitchFamily="18" charset="0"/>
              </a:rPr>
              <a:t>Если гр.3 </a:t>
            </a:r>
            <a:r>
              <a:rPr lang="en-US" sz="2800" dirty="0">
                <a:latin typeface="Times New Roman" panose="02020603050405020304" pitchFamily="18" charset="0"/>
                <a:cs typeface="Times New Roman" panose="02020603050405020304" pitchFamily="18" charset="0"/>
              </a:rPr>
              <a:t>&gt;</a:t>
            </a:r>
            <a:r>
              <a:rPr lang="ru-RU" sz="2800" dirty="0" smtClean="0">
                <a:latin typeface="Times New Roman" panose="02020603050405020304" pitchFamily="18" charset="0"/>
                <a:cs typeface="Times New Roman" panose="02020603050405020304" pitchFamily="18" charset="0"/>
              </a:rPr>
              <a:t>0, то гр.10 </a:t>
            </a:r>
            <a:r>
              <a:rPr lang="en-US" sz="2800" dirty="0">
                <a:latin typeface="Times New Roman" panose="02020603050405020304" pitchFamily="18" charset="0"/>
                <a:cs typeface="Times New Roman" panose="02020603050405020304" pitchFamily="18" charset="0"/>
              </a:rPr>
              <a:t>&gt;</a:t>
            </a:r>
            <a:r>
              <a:rPr lang="ru-RU" sz="2800" dirty="0" smtClean="0">
                <a:latin typeface="Times New Roman" panose="02020603050405020304" pitchFamily="18" charset="0"/>
                <a:cs typeface="Times New Roman" panose="02020603050405020304" pitchFamily="18" charset="0"/>
              </a:rPr>
              <a:t>0</a:t>
            </a:r>
          </a:p>
          <a:p>
            <a:r>
              <a:rPr lang="ru-RU" sz="2800" dirty="0" smtClean="0">
                <a:latin typeface="Times New Roman" panose="02020603050405020304" pitchFamily="18" charset="0"/>
                <a:cs typeface="Times New Roman" panose="02020603050405020304" pitchFamily="18" charset="0"/>
              </a:rPr>
              <a:t>Стр.923 меньше/равна стр.912</a:t>
            </a:r>
          </a:p>
          <a:p>
            <a:r>
              <a:rPr lang="ru-RU" sz="2800" dirty="0" smtClean="0">
                <a:latin typeface="Times New Roman" panose="02020603050405020304" pitchFamily="18" charset="0"/>
                <a:cs typeface="Times New Roman" panose="02020603050405020304" pitchFamily="18" charset="0"/>
              </a:rPr>
              <a:t>Стр.924 </a:t>
            </a:r>
            <a:r>
              <a:rPr lang="ru-RU" sz="2800" dirty="0">
                <a:latin typeface="Times New Roman" panose="02020603050405020304" pitchFamily="18" charset="0"/>
                <a:cs typeface="Times New Roman" panose="02020603050405020304" pitchFamily="18" charset="0"/>
              </a:rPr>
              <a:t>меньше/равна </a:t>
            </a:r>
            <a:r>
              <a:rPr lang="ru-RU" sz="2800" dirty="0" smtClean="0">
                <a:latin typeface="Times New Roman" panose="02020603050405020304" pitchFamily="18" charset="0"/>
                <a:cs typeface="Times New Roman" panose="02020603050405020304" pitchFamily="18" charset="0"/>
              </a:rPr>
              <a:t>стр.906</a:t>
            </a:r>
          </a:p>
          <a:p>
            <a:r>
              <a:rPr lang="ru-RU" sz="2800" dirty="0" smtClean="0">
                <a:latin typeface="Times New Roman" panose="02020603050405020304" pitchFamily="18" charset="0"/>
                <a:cs typeface="Times New Roman" panose="02020603050405020304" pitchFamily="18" charset="0"/>
              </a:rPr>
              <a:t>Строка 925 в стр.901 не учитывается!</a:t>
            </a:r>
            <a:endParaRPr lang="ru-RU" sz="2800" dirty="0">
              <a:latin typeface="Times New Roman" panose="02020603050405020304" pitchFamily="18" charset="0"/>
              <a:cs typeface="Times New Roman" panose="02020603050405020304" pitchFamily="18" charset="0"/>
            </a:endParaRPr>
          </a:p>
          <a:p>
            <a:endParaRPr lang="ru-RU" sz="2800" dirty="0">
              <a:solidFill>
                <a:srgbClr val="FF0000"/>
              </a:solidFill>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185401" y="5398507"/>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spTree>
    <p:extLst>
      <p:ext uri="{BB962C8B-B14F-4D97-AF65-F5344CB8AC3E}">
        <p14:creationId xmlns:p14="http://schemas.microsoft.com/office/powerpoint/2010/main" val="36387132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p:txBody>
          <a:bodyPr>
            <a:normAutofit/>
          </a:bodyPr>
          <a:lstStyle/>
          <a:p>
            <a:r>
              <a:rPr lang="ru-RU" sz="2400" u="sng" dirty="0" smtClean="0">
                <a:latin typeface="Times New Roman" panose="02020603050405020304" pitchFamily="18" charset="0"/>
                <a:cs typeface="Times New Roman" panose="02020603050405020304" pitchFamily="18" charset="0"/>
              </a:rPr>
              <a:t>Дошкольное образование </a:t>
            </a:r>
            <a:r>
              <a:rPr lang="ru-RU" sz="2400" dirty="0" smtClean="0">
                <a:latin typeface="Times New Roman" panose="02020603050405020304" pitchFamily="18" charset="0"/>
                <a:cs typeface="Times New Roman" panose="02020603050405020304" pitchFamily="18" charset="0"/>
              </a:rPr>
              <a:t>относится к общему образованию</a:t>
            </a:r>
            <a:endParaRPr lang="ru-RU" sz="2400" dirty="0">
              <a:latin typeface="Times New Roman" panose="02020603050405020304" pitchFamily="18" charset="0"/>
              <a:cs typeface="Times New Roman" panose="02020603050405020304" pitchFamily="18" charset="0"/>
            </a:endParaRPr>
          </a:p>
        </p:txBody>
      </p:sp>
      <p:sp>
        <p:nvSpPr>
          <p:cNvPr id="5" name="Объект 4"/>
          <p:cNvSpPr>
            <a:spLocks noGrp="1"/>
          </p:cNvSpPr>
          <p:nvPr>
            <p:ph sz="half" idx="2"/>
          </p:nvPr>
        </p:nvSpPr>
        <p:spPr>
          <a:xfrm>
            <a:off x="127001" y="2692400"/>
            <a:ext cx="5696528" cy="2987677"/>
          </a:xfrm>
        </p:spPr>
        <p:txBody>
          <a:bodyPr/>
          <a:lstStyle/>
          <a:p>
            <a:pPr marL="0" indent="0">
              <a:buNone/>
            </a:pPr>
            <a:r>
              <a:rPr lang="ru-RU" sz="2400" dirty="0">
                <a:latin typeface="Times New Roman" panose="02020603050405020304" pitchFamily="18" charset="0"/>
                <a:cs typeface="Times New Roman" panose="02020603050405020304" pitchFamily="18" charset="0"/>
              </a:rPr>
              <a:t>Получение дошкольного образования в образовательных организациях может начинаться по достижении детьми возраста двух месяцев. </a:t>
            </a:r>
            <a:endParaRPr lang="ru-RU" dirty="0"/>
          </a:p>
        </p:txBody>
      </p:sp>
      <p:sp>
        <p:nvSpPr>
          <p:cNvPr id="6" name="Текст 5"/>
          <p:cNvSpPr>
            <a:spLocks noGrp="1"/>
          </p:cNvSpPr>
          <p:nvPr>
            <p:ph type="body" sz="quarter" idx="3"/>
          </p:nvPr>
        </p:nvSpPr>
        <p:spPr>
          <a:xfrm>
            <a:off x="6172201" y="1681850"/>
            <a:ext cx="5880099" cy="1404250"/>
          </a:xfrm>
        </p:spPr>
        <p:txBody>
          <a:bodyPr>
            <a:noAutofit/>
          </a:bodyPr>
          <a:lstStyle/>
          <a:p>
            <a:endParaRPr lang="ru-RU" sz="2400" u="sng" dirty="0" smtClean="0">
              <a:latin typeface="Times New Roman" panose="02020603050405020304" pitchFamily="18" charset="0"/>
              <a:cs typeface="Times New Roman" panose="02020603050405020304" pitchFamily="18" charset="0"/>
            </a:endParaRPr>
          </a:p>
          <a:p>
            <a:r>
              <a:rPr lang="ru-RU" sz="2400" u="sng" dirty="0" smtClean="0">
                <a:latin typeface="Times New Roman" panose="02020603050405020304" pitchFamily="18" charset="0"/>
                <a:cs typeface="Times New Roman" panose="02020603050405020304" pitchFamily="18" charset="0"/>
              </a:rPr>
              <a:t>Образовательная организация -</a:t>
            </a:r>
            <a:r>
              <a:rPr lang="ru-RU" sz="2400" dirty="0" smtClean="0">
                <a:latin typeface="Times New Roman" panose="02020603050405020304" pitchFamily="18" charset="0"/>
                <a:cs typeface="Times New Roman" panose="02020603050405020304" pitchFamily="18" charset="0"/>
              </a:rPr>
              <a:t> некоммерческая организация, осуществляющая деятельность на основании лицензии</a:t>
            </a:r>
            <a:endParaRPr lang="ru-RU" sz="2400" dirty="0">
              <a:latin typeface="Times New Roman" panose="02020603050405020304" pitchFamily="18" charset="0"/>
              <a:cs typeface="Times New Roman" panose="02020603050405020304" pitchFamily="18" charset="0"/>
            </a:endParaRPr>
          </a:p>
        </p:txBody>
      </p:sp>
      <p:sp>
        <p:nvSpPr>
          <p:cNvPr id="7" name="Объект 6"/>
          <p:cNvSpPr>
            <a:spLocks noGrp="1"/>
          </p:cNvSpPr>
          <p:nvPr>
            <p:ph sz="quarter" idx="4"/>
          </p:nvPr>
        </p:nvSpPr>
        <p:spPr>
          <a:xfrm>
            <a:off x="6172202" y="3251200"/>
            <a:ext cx="2830588" cy="2936877"/>
          </a:xfrm>
        </p:spPr>
        <p:txBody>
          <a:bodyPr>
            <a:normAutofit/>
          </a:bodyPr>
          <a:lstStyle/>
          <a:p>
            <a:pPr marL="0" indent="0">
              <a:buNone/>
            </a:pPr>
            <a:r>
              <a:rPr lang="ru-RU" sz="2400" u="sng" dirty="0" smtClean="0">
                <a:latin typeface="Times New Roman" panose="02020603050405020304" pitchFamily="18" charset="0"/>
                <a:cs typeface="Times New Roman" panose="02020603050405020304" pitchFamily="18" charset="0"/>
              </a:rPr>
              <a:t>Воспитанник</a:t>
            </a:r>
            <a:r>
              <a:rPr lang="ru-RU" sz="2400" dirty="0" smtClean="0">
                <a:latin typeface="Times New Roman" panose="02020603050405020304" pitchFamily="18" charset="0"/>
                <a:cs typeface="Times New Roman" panose="02020603050405020304" pitchFamily="18" charset="0"/>
              </a:rPr>
              <a:t>- лицо осваивающие образовательную программу дошкольного образования</a:t>
            </a:r>
            <a:endParaRPr lang="ru-RU" sz="2400"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2</a:t>
            </a:fld>
            <a:endParaRPr lang="ru-RU" dirty="0">
              <a:solidFill>
                <a:prstClr val="black">
                  <a:tint val="75000"/>
                </a:prstClr>
              </a:solidFill>
            </a:endParaRPr>
          </a:p>
        </p:txBody>
      </p:sp>
      <p:sp>
        <p:nvSpPr>
          <p:cNvPr id="2" name="Заголовок 1"/>
          <p:cNvSpPr>
            <a:spLocks noGrp="1"/>
          </p:cNvSpPr>
          <p:nvPr>
            <p:ph type="title"/>
          </p:nvPr>
        </p:nvSpPr>
        <p:spPr>
          <a:xfrm>
            <a:off x="495300" y="673100"/>
            <a:ext cx="10865428" cy="1018222"/>
          </a:xfrm>
        </p:spPr>
        <p:txBody>
          <a:bodyPr>
            <a:normAutofit fontScale="90000"/>
          </a:bodyPr>
          <a:lstStyle/>
          <a:p>
            <a:pPr algn="ctr"/>
            <a:r>
              <a:rPr lang="ru-RU" b="1" dirty="0" smtClean="0">
                <a:latin typeface="Times New Roman" panose="02020603050405020304" pitchFamily="18" charset="0"/>
                <a:cs typeface="Times New Roman" panose="02020603050405020304" pitchFamily="18" charset="0"/>
              </a:rPr>
              <a:t>ФЗ «Об образовании в Российской Федерации»</a:t>
            </a:r>
            <a:br>
              <a:rPr lang="ru-RU" b="1" dirty="0" smtClean="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 273-ФЗ от 29 декабря 2012 года</a:t>
            </a:r>
            <a:endParaRPr lang="ru-RU" b="1" dirty="0">
              <a:latin typeface="Times New Roman" panose="02020603050405020304" pitchFamily="18" charset="0"/>
              <a:cs typeface="Times New Roman" panose="02020603050405020304" pitchFamily="18" charset="0"/>
            </a:endParaRPr>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91689" y="3352800"/>
            <a:ext cx="3189211" cy="3111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Рисунок 11"/>
          <p:cNvPicPr>
            <a:picLocks noChangeAspect="1"/>
          </p:cNvPicPr>
          <p:nvPr/>
        </p:nvPicPr>
        <p:blipFill>
          <a:blip r:embed="rId4" cstate="print">
            <a:duotone>
              <a:prstClr val="black"/>
              <a:srgbClr val="92D050">
                <a:tint val="45000"/>
                <a:satMod val="400000"/>
              </a:srgbClr>
            </a:duotone>
            <a:extLst>
              <a:ext uri="{28A0092B-C50C-407E-A947-70E740481C1C}">
                <a14:useLocalDpi xmlns:a14="http://schemas.microsoft.com/office/drawing/2010/main" val="0"/>
              </a:ext>
            </a:extLst>
          </a:blip>
          <a:stretch>
            <a:fillRect/>
          </a:stretch>
        </p:blipFill>
        <p:spPr>
          <a:xfrm>
            <a:off x="0" y="1723480"/>
            <a:ext cx="793896" cy="871414"/>
          </a:xfrm>
          <a:prstGeom prst="rect">
            <a:avLst/>
          </a:prstGeom>
        </p:spPr>
      </p:pic>
      <p:pic>
        <p:nvPicPr>
          <p:cNvPr id="13" name="Рисунок 12"/>
          <p:cNvPicPr>
            <a:picLocks noChangeAspect="1"/>
          </p:cNvPicPr>
          <p:nvPr/>
        </p:nvPicPr>
        <p:blipFill>
          <a:blip r:embed="rId5" cstate="print">
            <a:duotone>
              <a:prstClr val="black"/>
              <a:srgbClr val="92D050">
                <a:tint val="45000"/>
                <a:satMod val="400000"/>
              </a:srgbClr>
            </a:duotone>
            <a:extLst>
              <a:ext uri="{28A0092B-C50C-407E-A947-70E740481C1C}">
                <a14:useLocalDpi xmlns:a14="http://schemas.microsoft.com/office/drawing/2010/main" val="0"/>
              </a:ext>
            </a:extLst>
          </a:blip>
          <a:stretch>
            <a:fillRect/>
          </a:stretch>
        </p:blipFill>
        <p:spPr>
          <a:xfrm>
            <a:off x="5681560" y="1723480"/>
            <a:ext cx="558516" cy="708957"/>
          </a:xfrm>
          <a:prstGeom prst="rect">
            <a:avLst/>
          </a:prstGeom>
        </p:spPr>
      </p:pic>
      <p:pic>
        <p:nvPicPr>
          <p:cNvPr id="14" name="Рисунок 13"/>
          <p:cNvPicPr>
            <a:picLocks noChangeAspect="1"/>
          </p:cNvPicPr>
          <p:nvPr/>
        </p:nvPicPr>
        <p:blipFill>
          <a:blip r:embed="rId6" cstate="print">
            <a:duotone>
              <a:prstClr val="black"/>
              <a:srgbClr val="92D050">
                <a:tint val="45000"/>
                <a:satMod val="400000"/>
              </a:srgbClr>
            </a:duotone>
            <a:extLst>
              <a:ext uri="{28A0092B-C50C-407E-A947-70E740481C1C}">
                <a14:useLocalDpi xmlns:a14="http://schemas.microsoft.com/office/drawing/2010/main" val="0"/>
              </a:ext>
            </a:extLst>
          </a:blip>
          <a:stretch>
            <a:fillRect/>
          </a:stretch>
        </p:blipFill>
        <p:spPr>
          <a:xfrm>
            <a:off x="5681560" y="3352800"/>
            <a:ext cx="546031" cy="543688"/>
          </a:xfrm>
          <a:prstGeom prst="rect">
            <a:avLst/>
          </a:prstGeom>
        </p:spPr>
      </p:pic>
      <p:pic>
        <p:nvPicPr>
          <p:cNvPr id="15"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43148" y="4441977"/>
            <a:ext cx="1722135" cy="2022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40193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20</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разделов 10-12</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101600" y="1681852"/>
            <a:ext cx="11929591" cy="4439548"/>
          </a:xfrm>
          <a:prstGeom prst="rect">
            <a:avLst/>
          </a:prstGeom>
        </p:spPr>
        <p:txBody>
          <a:bodyPr vert="horz" lIns="91440" tIns="45720" rIns="91440" bIns="45720" rtlCol="0">
            <a:normAutofit/>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pPr marL="0" indent="0">
              <a:buNone/>
            </a:pPr>
            <a:r>
              <a:rPr lang="ru-RU" sz="2800" b="1" u="sng" dirty="0" smtClean="0">
                <a:latin typeface="Times New Roman" panose="02020603050405020304" pitchFamily="18" charset="0"/>
                <a:cs typeface="Times New Roman" panose="02020603050405020304" pitchFamily="18" charset="0"/>
              </a:rPr>
              <a:t>Раздел 10</a:t>
            </a:r>
          </a:p>
          <a:p>
            <a:r>
              <a:rPr lang="ru-RU" sz="2800" dirty="0" smtClean="0">
                <a:latin typeface="Times New Roman" panose="02020603050405020304" pitchFamily="18" charset="0"/>
                <a:cs typeface="Times New Roman" panose="02020603050405020304" pitchFamily="18" charset="0"/>
              </a:rPr>
              <a:t>Руководящий работник как правило старше 25 лет!</a:t>
            </a:r>
          </a:p>
          <a:p>
            <a:pPr marL="0" indent="0">
              <a:buNone/>
            </a:pPr>
            <a:r>
              <a:rPr lang="ru-RU" sz="2800" b="1" u="sng" dirty="0">
                <a:latin typeface="Times New Roman" panose="02020603050405020304" pitchFamily="18" charset="0"/>
                <a:cs typeface="Times New Roman" panose="02020603050405020304" pitchFamily="18" charset="0"/>
              </a:rPr>
              <a:t>Раздел </a:t>
            </a:r>
            <a:r>
              <a:rPr lang="ru-RU" sz="2800" b="1" u="sng" dirty="0" smtClean="0">
                <a:latin typeface="Times New Roman" panose="02020603050405020304" pitchFamily="18" charset="0"/>
                <a:cs typeface="Times New Roman" panose="02020603050405020304" pitchFamily="18" charset="0"/>
              </a:rPr>
              <a:t>11</a:t>
            </a:r>
            <a:endParaRPr lang="ru-RU" sz="2800" b="1" u="sng" dirty="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Если заполнен у педагогических работников общий стаж (гр.4- гр.9), то и педагогический стаж (гр.11- гр.16) тоже должен быть заполнен строки 1106-1118</a:t>
            </a:r>
          </a:p>
          <a:p>
            <a:pPr marL="0" indent="0">
              <a:buNone/>
            </a:pPr>
            <a:r>
              <a:rPr lang="ru-RU" sz="2800" b="1" u="sng" dirty="0">
                <a:latin typeface="Times New Roman" panose="02020603050405020304" pitchFamily="18" charset="0"/>
                <a:cs typeface="Times New Roman" panose="02020603050405020304" pitchFamily="18" charset="0"/>
              </a:rPr>
              <a:t>Раздел </a:t>
            </a:r>
            <a:r>
              <a:rPr lang="ru-RU" sz="2800" b="1" u="sng" dirty="0" smtClean="0">
                <a:latin typeface="Times New Roman" panose="02020603050405020304" pitchFamily="18" charset="0"/>
                <a:cs typeface="Times New Roman" panose="02020603050405020304" pitchFamily="18" charset="0"/>
              </a:rPr>
              <a:t>12</a:t>
            </a:r>
            <a:endParaRPr lang="ru-RU" sz="2800" b="1" u="sng" dirty="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Численность </a:t>
            </a:r>
            <a:r>
              <a:rPr lang="ru-RU" sz="2800" dirty="0">
                <a:latin typeface="Times New Roman" panose="02020603050405020304" pitchFamily="18" charset="0"/>
                <a:cs typeface="Times New Roman" panose="02020603050405020304" pitchFamily="18" charset="0"/>
              </a:rPr>
              <a:t>работающих по договорам ГПД учитывается в стр.1221</a:t>
            </a:r>
          </a:p>
          <a:p>
            <a:endParaRPr lang="ru-RU" sz="2800" dirty="0">
              <a:latin typeface="Times New Roman" panose="02020603050405020304" pitchFamily="18" charset="0"/>
              <a:cs typeface="Times New Roman" panose="02020603050405020304" pitchFamily="18" charset="0"/>
            </a:endParaRPr>
          </a:p>
          <a:p>
            <a:endParaRPr lang="ru-RU" sz="2800" dirty="0">
              <a:solidFill>
                <a:srgbClr val="FF0000"/>
              </a:solidFill>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518712" y="5456886"/>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spTree>
    <p:extLst>
      <p:ext uri="{BB962C8B-B14F-4D97-AF65-F5344CB8AC3E}">
        <p14:creationId xmlns:p14="http://schemas.microsoft.com/office/powerpoint/2010/main" val="14396201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21</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раздела 13</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101600" y="1681852"/>
            <a:ext cx="11929591" cy="4439548"/>
          </a:xfrm>
          <a:prstGeom prst="rect">
            <a:avLst/>
          </a:prstGeom>
        </p:spPr>
        <p:txBody>
          <a:bodyPr vert="horz" lIns="91440" tIns="45720" rIns="91440" bIns="45720" rtlCol="0">
            <a:normAutofit/>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r>
              <a:rPr lang="ru-RU" sz="2800" dirty="0" smtClean="0">
                <a:latin typeface="Times New Roman" panose="02020603050405020304" pitchFamily="18" charset="0"/>
                <a:cs typeface="Times New Roman" panose="02020603050405020304" pitchFamily="18" charset="0"/>
              </a:rPr>
              <a:t>Если здание принадлежит не полностью ДОО, то заполняется стр.1302</a:t>
            </a:r>
          </a:p>
          <a:p>
            <a:r>
              <a:rPr lang="ru-RU" sz="2800" dirty="0" smtClean="0">
                <a:latin typeface="Times New Roman" panose="02020603050405020304" pitchFamily="18" charset="0"/>
                <a:cs typeface="Times New Roman" panose="02020603050405020304" pitchFamily="18" charset="0"/>
              </a:rPr>
              <a:t>Для строк 1301 и 1302 максимальное значение 99</a:t>
            </a:r>
          </a:p>
          <a:p>
            <a:r>
              <a:rPr lang="ru-RU" sz="2800" dirty="0" smtClean="0">
                <a:latin typeface="Times New Roman" panose="02020603050405020304" pitchFamily="18" charset="0"/>
                <a:cs typeface="Times New Roman" panose="02020603050405020304" pitchFamily="18" charset="0"/>
              </a:rPr>
              <a:t>Отсутствие воды, отопления или  канализации (гр.4-6) требует уточнения!</a:t>
            </a:r>
          </a:p>
          <a:p>
            <a:r>
              <a:rPr lang="ru-RU" sz="2800" dirty="0" smtClean="0">
                <a:latin typeface="Times New Roman" panose="02020603050405020304" pitchFamily="18" charset="0"/>
                <a:cs typeface="Times New Roman" panose="02020603050405020304" pitchFamily="18" charset="0"/>
              </a:rPr>
              <a:t>Если заполнена Гр.8</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&gt;</a:t>
            </a:r>
            <a:r>
              <a:rPr lang="ru-RU" sz="2800" dirty="0">
                <a:latin typeface="Times New Roman" panose="02020603050405020304" pitchFamily="18" charset="0"/>
                <a:cs typeface="Times New Roman" panose="02020603050405020304" pitchFamily="18" charset="0"/>
              </a:rPr>
              <a:t>0, то </a:t>
            </a:r>
            <a:r>
              <a:rPr lang="ru-RU" sz="2800" dirty="0" smtClean="0">
                <a:latin typeface="Times New Roman" panose="02020603050405020304" pitchFamily="18" charset="0"/>
                <a:cs typeface="Times New Roman" panose="02020603050405020304" pitchFamily="18" charset="0"/>
              </a:rPr>
              <a:t>должна быть дефектная ведомость и стр.103=5</a:t>
            </a:r>
          </a:p>
          <a:p>
            <a:r>
              <a:rPr lang="ru-RU" sz="2800" dirty="0" smtClean="0">
                <a:latin typeface="Times New Roman" panose="02020603050405020304" pitchFamily="18" charset="0"/>
                <a:cs typeface="Times New Roman" panose="02020603050405020304" pitchFamily="18" charset="0"/>
              </a:rPr>
              <a:t>Если здание находится в аварийном состоянии, то гр.9 </a:t>
            </a:r>
            <a:r>
              <a:rPr lang="en-US" sz="2800" dirty="0" smtClean="0">
                <a:latin typeface="Times New Roman" panose="02020603050405020304" pitchFamily="18" charset="0"/>
                <a:cs typeface="Times New Roman" panose="02020603050405020304" pitchFamily="18" charset="0"/>
              </a:rPr>
              <a:t>&gt;</a:t>
            </a:r>
            <a:r>
              <a:rPr lang="ru-RU" sz="2800" dirty="0" smtClean="0">
                <a:latin typeface="Times New Roman" panose="02020603050405020304" pitchFamily="18" charset="0"/>
                <a:cs typeface="Times New Roman" panose="02020603050405020304" pitchFamily="18" charset="0"/>
              </a:rPr>
              <a:t>0 и стр.103=3</a:t>
            </a:r>
          </a:p>
          <a:p>
            <a:r>
              <a:rPr lang="ru-RU" sz="2800" dirty="0" smtClean="0">
                <a:latin typeface="Times New Roman" panose="02020603050405020304" pitchFamily="18" charset="0"/>
                <a:cs typeface="Times New Roman" panose="02020603050405020304" pitchFamily="18" charset="0"/>
              </a:rPr>
              <a:t>Число зданий (помещений) по скорости интернета (сумма гр.16-24) = гр.3</a:t>
            </a:r>
          </a:p>
          <a:p>
            <a:r>
              <a:rPr lang="ru-RU" sz="2800" dirty="0" smtClean="0">
                <a:latin typeface="Times New Roman" panose="02020603050405020304" pitchFamily="18" charset="0"/>
                <a:cs typeface="Times New Roman" panose="02020603050405020304" pitchFamily="18" charset="0"/>
              </a:rPr>
              <a:t>Если здание/помещение доступа к Интернету не имеет (гр.24=0),то</a:t>
            </a:r>
          </a:p>
          <a:p>
            <a:pPr marL="0" indent="0">
              <a:buNone/>
            </a:pPr>
            <a:r>
              <a:rPr lang="ru-RU" sz="2800" dirty="0">
                <a:latin typeface="Times New Roman" panose="02020603050405020304" pitchFamily="18" charset="0"/>
                <a:cs typeface="Times New Roman" panose="02020603050405020304" pitchFamily="18" charset="0"/>
              </a:rPr>
              <a:t>	 стр.1804=0</a:t>
            </a:r>
          </a:p>
          <a:p>
            <a:pPr marL="0" indent="0">
              <a:buNone/>
            </a:pPr>
            <a:r>
              <a:rPr lang="ru-RU" sz="2800" dirty="0" smtClean="0">
                <a:latin typeface="Times New Roman" panose="02020603050405020304" pitchFamily="18" charset="0"/>
                <a:cs typeface="Times New Roman" panose="02020603050405020304" pitchFamily="18" charset="0"/>
              </a:rPr>
              <a:t>	 стр. 2210=0          </a:t>
            </a: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185401" y="5398507"/>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spTree>
    <p:extLst>
      <p:ext uri="{BB962C8B-B14F-4D97-AF65-F5344CB8AC3E}">
        <p14:creationId xmlns:p14="http://schemas.microsoft.com/office/powerpoint/2010/main" val="27595278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22</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раздела 14</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101600" y="1681852"/>
            <a:ext cx="11929591" cy="4439548"/>
          </a:xfrm>
          <a:prstGeom prst="rect">
            <a:avLst/>
          </a:prstGeom>
        </p:spPr>
        <p:txBody>
          <a:bodyPr vert="horz" lIns="91440" tIns="45720" rIns="91440" bIns="45720" rtlCol="0">
            <a:normAutofit/>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r>
              <a:rPr lang="ru-RU" sz="2800" dirty="0" smtClean="0">
                <a:latin typeface="Times New Roman" panose="02020603050405020304" pitchFamily="18" charset="0"/>
                <a:cs typeface="Times New Roman" panose="02020603050405020304" pitchFamily="18" charset="0"/>
              </a:rPr>
              <a:t>Стр.1401 гр.3=стр.1301 гр.3+ стр1302 гр.3</a:t>
            </a:r>
          </a:p>
          <a:p>
            <a:r>
              <a:rPr lang="ru-RU" sz="2800" dirty="0" smtClean="0">
                <a:latin typeface="Times New Roman" panose="02020603050405020304" pitchFamily="18" charset="0"/>
                <a:cs typeface="Times New Roman" panose="02020603050405020304" pitchFamily="18" charset="0"/>
              </a:rPr>
              <a:t>У всех зданий/помещений должен быть указан материал стен!</a:t>
            </a:r>
          </a:p>
          <a:p>
            <a:r>
              <a:rPr lang="ru-RU" sz="2800" dirty="0" smtClean="0">
                <a:latin typeface="Times New Roman" panose="02020603050405020304" pitchFamily="18" charset="0"/>
                <a:cs typeface="Times New Roman" panose="02020603050405020304" pitchFamily="18" charset="0"/>
              </a:rPr>
              <a:t>Если используется несколько материалов, то заполняется гр.11 «смешанные»</a:t>
            </a: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185401" y="5398507"/>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pic>
        <p:nvPicPr>
          <p:cNvPr id="614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24012" y="3446585"/>
            <a:ext cx="8469557" cy="3252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19510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23</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раздела 15</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101600" y="1681852"/>
            <a:ext cx="11929591" cy="4439548"/>
          </a:xfrm>
          <a:prstGeom prst="rect">
            <a:avLst/>
          </a:prstGeom>
        </p:spPr>
        <p:txBody>
          <a:bodyPr vert="horz" lIns="91440" tIns="45720" rIns="91440" bIns="45720" rtlCol="0">
            <a:normAutofit/>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r>
              <a:rPr lang="ru-RU" sz="2800" dirty="0" smtClean="0">
                <a:latin typeface="Times New Roman" panose="02020603050405020304" pitchFamily="18" charset="0"/>
                <a:cs typeface="Times New Roman" panose="02020603050405020304" pitchFamily="18" charset="0"/>
              </a:rPr>
              <a:t>Раздел заполняется по наличию, а не по количеству помещений!</a:t>
            </a:r>
          </a:p>
          <a:p>
            <a:r>
              <a:rPr lang="ru-RU" sz="2800" dirty="0" smtClean="0">
                <a:latin typeface="Times New Roman" panose="02020603050405020304" pitchFamily="18" charset="0"/>
                <a:cs typeface="Times New Roman" panose="02020603050405020304" pitchFamily="18" charset="0"/>
              </a:rPr>
              <a:t>Требует уточнение </a:t>
            </a:r>
            <a:r>
              <a:rPr lang="ru-RU" sz="2800" dirty="0">
                <a:latin typeface="Times New Roman" panose="02020603050405020304" pitchFamily="18" charset="0"/>
                <a:cs typeface="Times New Roman" panose="02020603050405020304" pitchFamily="18" charset="0"/>
              </a:rPr>
              <a:t>у респондента </a:t>
            </a:r>
            <a:r>
              <a:rPr lang="ru-RU" sz="2800" dirty="0" smtClean="0">
                <a:latin typeface="Times New Roman" panose="02020603050405020304" pitchFamily="18" charset="0"/>
                <a:cs typeface="Times New Roman" panose="02020603050405020304" pitchFamily="18" charset="0"/>
              </a:rPr>
              <a:t>в строках 1503,1516,1518</a:t>
            </a:r>
            <a:r>
              <a:rPr lang="en-US" sz="2800" dirty="0" smtClean="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кода «2» </a:t>
            </a:r>
          </a:p>
          <a:p>
            <a:r>
              <a:rPr lang="ru-RU" sz="2800" dirty="0" smtClean="0">
                <a:latin typeface="Times New Roman" panose="02020603050405020304" pitchFamily="18" charset="0"/>
                <a:cs typeface="Times New Roman" panose="02020603050405020304" pitchFamily="18" charset="0"/>
              </a:rPr>
              <a:t>Следует обращать особое внимание на резкое увеличение сводных итогов по сравнению с предыдущим годом для строк:</a:t>
            </a:r>
          </a:p>
          <a:p>
            <a:pPr marL="0" indent="0" algn="ctr">
              <a:buNone/>
            </a:pPr>
            <a:r>
              <a:rPr lang="ru-RU" sz="2800" dirty="0" smtClean="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a:t>
            </a:r>
            <a:r>
              <a:rPr lang="ru-RU" sz="2800" dirty="0" smtClean="0">
                <a:latin typeface="Times New Roman" panose="02020603050405020304" pitchFamily="18" charset="0"/>
                <a:cs typeface="Times New Roman" panose="02020603050405020304" pitchFamily="18" charset="0"/>
              </a:rPr>
              <a:t>соляная пещера» стр.1504, «лаборатория» стр.1515,</a:t>
            </a:r>
          </a:p>
          <a:p>
            <a:pPr marL="0" indent="0" algn="ctr">
              <a:buNone/>
            </a:pPr>
            <a:r>
              <a:rPr lang="ru-RU" sz="2800" dirty="0" smtClean="0">
                <a:latin typeface="Times New Roman" panose="02020603050405020304" pitchFamily="18" charset="0"/>
                <a:cs typeface="Times New Roman" panose="02020603050405020304" pitchFamily="18" charset="0"/>
              </a:rPr>
              <a:t> «кинозал» стр.1519, «</a:t>
            </a:r>
            <a:r>
              <a:rPr lang="ru-RU" sz="2800" dirty="0" err="1" smtClean="0">
                <a:latin typeface="Times New Roman" panose="02020603050405020304" pitchFamily="18" charset="0"/>
                <a:cs typeface="Times New Roman" panose="02020603050405020304" pitchFamily="18" charset="0"/>
              </a:rPr>
              <a:t>фитобар</a:t>
            </a:r>
            <a:r>
              <a:rPr lang="ru-RU" sz="2800" dirty="0" smtClean="0">
                <a:latin typeface="Times New Roman" panose="02020603050405020304" pitchFamily="18" charset="0"/>
                <a:cs typeface="Times New Roman" panose="02020603050405020304" pitchFamily="18" charset="0"/>
              </a:rPr>
              <a:t>» стр.1521</a:t>
            </a:r>
            <a:endParaRPr lang="ru-RU" sz="2800" dirty="0">
              <a:solidFill>
                <a:srgbClr val="FF0000"/>
              </a:solidFill>
              <a:latin typeface="Times New Roman" panose="02020603050405020304" pitchFamily="18" charset="0"/>
              <a:cs typeface="Times New Roman" panose="02020603050405020304" pitchFamily="18" charset="0"/>
            </a:endParaRPr>
          </a:p>
          <a:p>
            <a:endParaRPr lang="ru-RU" sz="2800" b="1" dirty="0" smtClean="0">
              <a:solidFill>
                <a:srgbClr val="FF0000"/>
              </a:solidFill>
              <a:latin typeface="Times New Roman" panose="02020603050405020304" pitchFamily="18" charset="0"/>
              <a:cs typeface="Times New Roman" panose="02020603050405020304" pitchFamily="18" charset="0"/>
            </a:endParaRPr>
          </a:p>
          <a:p>
            <a:endParaRPr lang="ru-RU" sz="2800" dirty="0" smtClean="0">
              <a:solidFill>
                <a:srgbClr val="FF0000"/>
              </a:solidFill>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185401" y="5398507"/>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pic>
        <p:nvPicPr>
          <p:cNvPr id="3074" name="Picture 2" descr="https://sun6-20.userapi.com/impf/c849136/v849136434/bc719/dSO7Uv1J8js.jpg?size=314x222&amp;quality=96&amp;sign=2f2996116452605f23533b34949cbfdf&amp;type=albu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5575" y="4642349"/>
            <a:ext cx="299085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razvitie21vek.com/sites/default/files/pictures/peshchera.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20807" y="4620607"/>
            <a:ext cx="2868977" cy="2060727"/>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contao.kruizy.ru/files/apicache/3e323fe03ef467dd27ce24b0678a715bdeefe382.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74438" y="4642349"/>
            <a:ext cx="3095856" cy="2055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26506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24</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раздела 16 и 17</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101600" y="1681852"/>
            <a:ext cx="11929591" cy="4439548"/>
          </a:xfrm>
          <a:prstGeom prst="rect">
            <a:avLst/>
          </a:prstGeom>
        </p:spPr>
        <p:txBody>
          <a:bodyPr vert="horz" lIns="91440" tIns="45720" rIns="91440" bIns="45720" rtlCol="0">
            <a:normAutofit fontScale="92500" lnSpcReduction="10000"/>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pPr marL="0" indent="0">
              <a:buNone/>
            </a:pPr>
            <a:r>
              <a:rPr lang="ru-RU" sz="2800" b="1" dirty="0" smtClean="0">
                <a:latin typeface="Times New Roman" panose="02020603050405020304" pitchFamily="18" charset="0"/>
                <a:cs typeface="Times New Roman" panose="02020603050405020304" pitchFamily="18" charset="0"/>
              </a:rPr>
              <a:t>Раздел 16</a:t>
            </a:r>
          </a:p>
          <a:p>
            <a:r>
              <a:rPr lang="ru-RU" sz="2800" dirty="0" smtClean="0">
                <a:latin typeface="Times New Roman" panose="02020603050405020304" pitchFamily="18" charset="0"/>
                <a:cs typeface="Times New Roman" panose="02020603050405020304" pitchFamily="18" charset="0"/>
              </a:rPr>
              <a:t>«Общая площадь здания (вся)» не может быть равна «площади здания для учебно-вспомогательных целей» (не входят коридоры, лестницы, подсобные помещения </a:t>
            </a:r>
            <a:r>
              <a:rPr lang="ru-RU" sz="2800" dirty="0" err="1" smtClean="0">
                <a:latin typeface="Times New Roman" panose="02020603050405020304" pitchFamily="18" charset="0"/>
                <a:cs typeface="Times New Roman" panose="02020603050405020304" pitchFamily="18" charset="0"/>
              </a:rPr>
              <a:t>и.т.п</a:t>
            </a:r>
            <a:r>
              <a:rPr lang="ru-RU" sz="2800" dirty="0" smtClean="0">
                <a:latin typeface="Times New Roman" panose="02020603050405020304" pitchFamily="18" charset="0"/>
                <a:cs typeface="Times New Roman" panose="02020603050405020304" pitchFamily="18" charset="0"/>
              </a:rPr>
              <a:t>.)</a:t>
            </a:r>
          </a:p>
          <a:p>
            <a:r>
              <a:rPr lang="ru-RU" sz="2800" dirty="0" smtClean="0">
                <a:latin typeface="Times New Roman" panose="02020603050405020304" pitchFamily="18" charset="0"/>
                <a:cs typeface="Times New Roman" panose="02020603050405020304" pitchFamily="18" charset="0"/>
              </a:rPr>
              <a:t>«площадки для прогулки» не равна «площади земельного участка</a:t>
            </a:r>
            <a:r>
              <a:rPr lang="ru-RU" sz="2800" dirty="0">
                <a:latin typeface="Times New Roman" panose="02020603050405020304" pitchFamily="18" charset="0"/>
                <a:cs typeface="Times New Roman" panose="02020603050405020304" pitchFamily="18" charset="0"/>
              </a:rPr>
              <a:t>» (не входят </a:t>
            </a:r>
            <a:r>
              <a:rPr lang="ru-RU" sz="2800" dirty="0" smtClean="0">
                <a:latin typeface="Times New Roman" panose="02020603050405020304" pitchFamily="18" charset="0"/>
                <a:cs typeface="Times New Roman" panose="02020603050405020304" pitchFamily="18" charset="0"/>
              </a:rPr>
              <a:t>сараи для хранения уборочной техники, места для хранения колясок </a:t>
            </a:r>
            <a:r>
              <a:rPr lang="ru-RU" sz="2800" dirty="0" err="1" smtClean="0">
                <a:latin typeface="Times New Roman" panose="02020603050405020304" pitchFamily="18" charset="0"/>
                <a:cs typeface="Times New Roman" panose="02020603050405020304" pitchFamily="18" charset="0"/>
              </a:rPr>
              <a:t>и.т.п</a:t>
            </a:r>
            <a:r>
              <a:rPr lang="ru-RU" sz="2800" dirty="0" smtClean="0">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Если графа </a:t>
            </a:r>
            <a:r>
              <a:rPr lang="ru-RU" sz="2800" dirty="0">
                <a:latin typeface="Times New Roman" panose="02020603050405020304" pitchFamily="18" charset="0"/>
                <a:cs typeface="Times New Roman" panose="02020603050405020304" pitchFamily="18" charset="0"/>
              </a:rPr>
              <a:t>8 </a:t>
            </a:r>
            <a:r>
              <a:rPr lang="ru-RU" sz="2800" dirty="0" smtClean="0">
                <a:latin typeface="Times New Roman" panose="02020603050405020304" pitchFamily="18" charset="0"/>
                <a:cs typeface="Times New Roman" panose="02020603050405020304" pitchFamily="18" charset="0"/>
              </a:rPr>
              <a:t>заполнена, то следует обратить внимание «другие формы владения»!</a:t>
            </a:r>
            <a:endParaRPr lang="ru-RU" sz="2800" dirty="0">
              <a:latin typeface="Times New Roman" panose="02020603050405020304" pitchFamily="18" charset="0"/>
              <a:cs typeface="Times New Roman" panose="02020603050405020304" pitchFamily="18" charset="0"/>
            </a:endParaRPr>
          </a:p>
          <a:p>
            <a:pPr marL="0" indent="0">
              <a:buNone/>
            </a:pPr>
            <a:r>
              <a:rPr lang="ru-RU" sz="2800" b="1" dirty="0">
                <a:latin typeface="Times New Roman" panose="02020603050405020304" pitchFamily="18" charset="0"/>
                <a:cs typeface="Times New Roman" panose="02020603050405020304" pitchFamily="18" charset="0"/>
              </a:rPr>
              <a:t>Раздел </a:t>
            </a:r>
            <a:r>
              <a:rPr lang="ru-RU" sz="2800" b="1" dirty="0" smtClean="0">
                <a:latin typeface="Times New Roman" panose="02020603050405020304" pitchFamily="18" charset="0"/>
                <a:cs typeface="Times New Roman" panose="02020603050405020304" pitchFamily="18" charset="0"/>
              </a:rPr>
              <a:t>17</a:t>
            </a:r>
            <a:endParaRPr lang="ru-RU" sz="2800" b="1" dirty="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Раздел </a:t>
            </a:r>
            <a:r>
              <a:rPr lang="ru-RU" sz="2800" dirty="0">
                <a:latin typeface="Times New Roman" panose="02020603050405020304" pitchFamily="18" charset="0"/>
                <a:cs typeface="Times New Roman" panose="02020603050405020304" pitchFamily="18" charset="0"/>
              </a:rPr>
              <a:t>заполняется по </a:t>
            </a:r>
            <a:r>
              <a:rPr lang="ru-RU" sz="2800" dirty="0" smtClean="0">
                <a:latin typeface="Times New Roman" panose="02020603050405020304" pitchFamily="18" charset="0"/>
                <a:cs typeface="Times New Roman" panose="02020603050405020304" pitchFamily="18" charset="0"/>
              </a:rPr>
              <a:t>наличию помещения, оборудования, </a:t>
            </a:r>
            <a:r>
              <a:rPr lang="ru-RU" sz="2800" dirty="0">
                <a:latin typeface="Times New Roman" panose="02020603050405020304" pitchFamily="18" charset="0"/>
                <a:cs typeface="Times New Roman" panose="02020603050405020304" pitchFamily="18" charset="0"/>
              </a:rPr>
              <a:t>а не по количеству </a:t>
            </a:r>
            <a:r>
              <a:rPr lang="ru-RU" sz="2800" dirty="0" smtClean="0">
                <a:latin typeface="Times New Roman" panose="02020603050405020304" pitchFamily="18" charset="0"/>
                <a:cs typeface="Times New Roman" panose="02020603050405020304" pitchFamily="18" charset="0"/>
              </a:rPr>
              <a:t>помещений и оборудовани</a:t>
            </a:r>
            <a:r>
              <a:rPr lang="ru-RU" sz="2800" dirty="0">
                <a:latin typeface="Times New Roman" panose="02020603050405020304" pitchFamily="18" charset="0"/>
                <a:cs typeface="Times New Roman" panose="02020603050405020304" pitchFamily="18" charset="0"/>
              </a:rPr>
              <a:t>я</a:t>
            </a:r>
            <a:r>
              <a:rPr lang="ru-RU" sz="2800" dirty="0" smtClean="0">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a:p>
            <a:endParaRPr lang="ru-RU" sz="2800" dirty="0" smtClean="0">
              <a:solidFill>
                <a:srgbClr val="FF0000"/>
              </a:solidFill>
              <a:latin typeface="Times New Roman" panose="02020603050405020304" pitchFamily="18" charset="0"/>
              <a:cs typeface="Times New Roman" panose="02020603050405020304" pitchFamily="18" charset="0"/>
            </a:endParaRPr>
          </a:p>
          <a:p>
            <a:endParaRPr lang="ru-RU" sz="2800" dirty="0" smtClean="0">
              <a:solidFill>
                <a:srgbClr val="FF0000"/>
              </a:solidFill>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185401" y="5398507"/>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spTree>
    <p:extLst>
      <p:ext uri="{BB962C8B-B14F-4D97-AF65-F5344CB8AC3E}">
        <p14:creationId xmlns:p14="http://schemas.microsoft.com/office/powerpoint/2010/main" val="9348345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25</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раздела 18</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101600" y="1681852"/>
            <a:ext cx="11929591" cy="4439548"/>
          </a:xfrm>
          <a:prstGeom prst="rect">
            <a:avLst/>
          </a:prstGeom>
        </p:spPr>
        <p:txBody>
          <a:bodyPr vert="horz" lIns="91440" tIns="45720" rIns="91440" bIns="45720" rtlCol="0">
            <a:normAutofit/>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r>
              <a:rPr lang="ru-RU" sz="2800" dirty="0" smtClean="0">
                <a:latin typeface="Times New Roman" panose="02020603050405020304" pitchFamily="18" charset="0"/>
                <a:cs typeface="Times New Roman" panose="02020603050405020304" pitchFamily="18" charset="0"/>
              </a:rPr>
              <a:t>Раздел заполняется по количеству устройств у ДОО</a:t>
            </a:r>
          </a:p>
          <a:p>
            <a:r>
              <a:rPr lang="ru-RU" sz="2800" dirty="0" smtClean="0">
                <a:latin typeface="Times New Roman" panose="02020603050405020304" pitchFamily="18" charset="0"/>
                <a:cs typeface="Times New Roman" panose="02020603050405020304" pitchFamily="18" charset="0"/>
              </a:rPr>
              <a:t>Резкое увеличение компьютеров по сравнению с предыдущим годом, требует уточнение у респондента (более чем на 20%) </a:t>
            </a:r>
          </a:p>
          <a:p>
            <a:r>
              <a:rPr lang="ru-RU" sz="2800" dirty="0" smtClean="0">
                <a:latin typeface="Times New Roman" panose="02020603050405020304" pitchFamily="18" charset="0"/>
                <a:cs typeface="Times New Roman" panose="02020603050405020304" pitchFamily="18" charset="0"/>
              </a:rPr>
              <a:t>Графа «всего» Гр.3</a:t>
            </a:r>
            <a:r>
              <a:rPr lang="en-US" sz="2800" dirty="0" smtClean="0">
                <a:latin typeface="Times New Roman" panose="02020603050405020304" pitchFamily="18" charset="0"/>
                <a:cs typeface="Times New Roman" panose="02020603050405020304" pitchFamily="18" charset="0"/>
              </a:rPr>
              <a:t> &gt;</a:t>
            </a:r>
            <a:r>
              <a:rPr lang="ru-RU" sz="2800" dirty="0" smtClean="0">
                <a:latin typeface="Times New Roman" panose="02020603050405020304" pitchFamily="18" charset="0"/>
                <a:cs typeface="Times New Roman" panose="02020603050405020304" pitchFamily="18" charset="0"/>
              </a:rPr>
              <a:t>гр.4 «доступных воспитанниками»</a:t>
            </a:r>
          </a:p>
          <a:p>
            <a:r>
              <a:rPr lang="ru-RU" sz="2800" dirty="0" smtClean="0">
                <a:latin typeface="Times New Roman" panose="02020603050405020304" pitchFamily="18" charset="0"/>
                <a:cs typeface="Times New Roman" panose="02020603050405020304" pitchFamily="18" charset="0"/>
              </a:rPr>
              <a:t>Стр.1804 не должна быть больше строки 1801 (если приносят свой компьютер\планшет из дома-ошибка!)</a:t>
            </a:r>
          </a:p>
          <a:p>
            <a:endParaRPr lang="ru-RU" sz="2800" dirty="0" smtClean="0">
              <a:solidFill>
                <a:srgbClr val="FF0000"/>
              </a:solidFill>
              <a:latin typeface="Times New Roman" panose="02020603050405020304" pitchFamily="18" charset="0"/>
              <a:cs typeface="Times New Roman" panose="02020603050405020304" pitchFamily="18" charset="0"/>
            </a:endParaRPr>
          </a:p>
          <a:p>
            <a:endParaRPr lang="ru-RU" sz="2800" dirty="0">
              <a:solidFill>
                <a:srgbClr val="FF0000"/>
              </a:solidFill>
              <a:latin typeface="Times New Roman" panose="02020603050405020304" pitchFamily="18" charset="0"/>
              <a:cs typeface="Times New Roman" panose="02020603050405020304" pitchFamily="18" charset="0"/>
            </a:endParaRPr>
          </a:p>
          <a:p>
            <a:endParaRPr lang="ru-RU" sz="2800" dirty="0" smtClean="0">
              <a:solidFill>
                <a:srgbClr val="FF0000"/>
              </a:solidFill>
              <a:latin typeface="Times New Roman" panose="02020603050405020304" pitchFamily="18" charset="0"/>
              <a:cs typeface="Times New Roman" panose="02020603050405020304" pitchFamily="18" charset="0"/>
            </a:endParaRPr>
          </a:p>
          <a:p>
            <a:endParaRPr lang="ru-RU" sz="2800" dirty="0" smtClean="0">
              <a:solidFill>
                <a:srgbClr val="FF0000"/>
              </a:solidFill>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185401" y="5398507"/>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pic>
        <p:nvPicPr>
          <p:cNvPr id="7170" name="Picture 2" descr="https://darfix.ru/wp-content/uploads/8/a/d/8ad579b73ef65f9ec0c0bf217bc13845.jpe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8937" y="4449908"/>
            <a:ext cx="3999555" cy="2248981"/>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s://www.maam.ru/upload/blogs/detsad-367709-145838549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45486" y="4410700"/>
            <a:ext cx="2957283" cy="2214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85328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26</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раздела 19 и 20</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101600" y="1681852"/>
            <a:ext cx="11929591" cy="4439548"/>
          </a:xfrm>
          <a:prstGeom prst="rect">
            <a:avLst/>
          </a:prstGeom>
        </p:spPr>
        <p:txBody>
          <a:bodyPr vert="horz" lIns="91440" tIns="45720" rIns="91440" bIns="45720" rtlCol="0">
            <a:normAutofit fontScale="92500"/>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r>
              <a:rPr lang="ru-RU" sz="2800" dirty="0">
                <a:latin typeface="Times New Roman" panose="02020603050405020304" pitchFamily="18" charset="0"/>
                <a:cs typeface="Times New Roman" panose="02020603050405020304" pitchFamily="18" charset="0"/>
              </a:rPr>
              <a:t> </a:t>
            </a:r>
            <a:r>
              <a:rPr lang="ru-RU" sz="2800" b="1" i="1" u="sng" dirty="0">
                <a:latin typeface="Times New Roman" panose="02020603050405020304" pitchFamily="18" charset="0"/>
                <a:cs typeface="Times New Roman" panose="02020603050405020304" pitchFamily="18" charset="0"/>
              </a:rPr>
              <a:t>Раздел </a:t>
            </a:r>
            <a:r>
              <a:rPr lang="ru-RU" sz="2800" b="1" i="1" u="sng" dirty="0" smtClean="0">
                <a:latin typeface="Times New Roman" panose="02020603050405020304" pitchFamily="18" charset="0"/>
                <a:cs typeface="Times New Roman" panose="02020603050405020304" pitchFamily="18" charset="0"/>
              </a:rPr>
              <a:t>19</a:t>
            </a:r>
            <a:endParaRPr lang="ru-RU" sz="2800" b="1" i="1" u="sng" dirty="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Обращаем внимание на необходимость заполнения гр.4 (на осуществление образовательной деятельности)</a:t>
            </a:r>
          </a:p>
          <a:p>
            <a:r>
              <a:rPr lang="ru-RU" sz="2800" dirty="0" smtClean="0">
                <a:latin typeface="Times New Roman" panose="02020603050405020304" pitchFamily="18" charset="0"/>
                <a:cs typeface="Times New Roman" panose="02020603050405020304" pitchFamily="18" charset="0"/>
              </a:rPr>
              <a:t>Следует уточнить поступление за счет иностранных источников (стр.1909)!</a:t>
            </a:r>
          </a:p>
          <a:p>
            <a:r>
              <a:rPr lang="ru-RU" sz="2800" dirty="0" smtClean="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Если </a:t>
            </a:r>
            <a:r>
              <a:rPr lang="ru-RU" sz="2800" dirty="0" smtClean="0">
                <a:latin typeface="Times New Roman" panose="02020603050405020304" pitchFamily="18" charset="0"/>
                <a:cs typeface="Times New Roman" panose="02020603050405020304" pitchFamily="18" charset="0"/>
              </a:rPr>
              <a:t>остаток средств на начало или на конец </a:t>
            </a:r>
            <a:r>
              <a:rPr lang="ru-RU" sz="2800" dirty="0">
                <a:latin typeface="Times New Roman" panose="02020603050405020304" pitchFamily="18" charset="0"/>
                <a:cs typeface="Times New Roman" panose="02020603050405020304" pitchFamily="18" charset="0"/>
              </a:rPr>
              <a:t>года меньше нуля стр. 1910 и </a:t>
            </a:r>
            <a:r>
              <a:rPr lang="ru-RU" sz="2800" dirty="0" smtClean="0">
                <a:latin typeface="Times New Roman" panose="02020603050405020304" pitchFamily="18" charset="0"/>
                <a:cs typeface="Times New Roman" panose="02020603050405020304" pitchFamily="18" charset="0"/>
              </a:rPr>
              <a:t>1911) следует обратить внимание!</a:t>
            </a:r>
            <a:endParaRPr lang="ru-RU" sz="2800" dirty="0">
              <a:latin typeface="Times New Roman" panose="02020603050405020304" pitchFamily="18" charset="0"/>
              <a:cs typeface="Times New Roman" panose="02020603050405020304" pitchFamily="18" charset="0"/>
            </a:endParaRPr>
          </a:p>
          <a:p>
            <a:pPr marL="0" indent="0">
              <a:buNone/>
            </a:pPr>
            <a:r>
              <a:rPr lang="ru-RU" sz="2800" dirty="0" smtClean="0">
                <a:latin typeface="Times New Roman" panose="02020603050405020304" pitchFamily="18" charset="0"/>
                <a:cs typeface="Times New Roman" panose="02020603050405020304" pitchFamily="18" charset="0"/>
              </a:rPr>
              <a:t> </a:t>
            </a:r>
            <a:r>
              <a:rPr lang="ru-RU" sz="2800" b="1" i="1" u="sng" dirty="0" smtClean="0">
                <a:latin typeface="Times New Roman" panose="02020603050405020304" pitchFamily="18" charset="0"/>
                <a:cs typeface="Times New Roman" panose="02020603050405020304" pitchFamily="18" charset="0"/>
              </a:rPr>
              <a:t>Раздел 20</a:t>
            </a:r>
          </a:p>
          <a:p>
            <a:r>
              <a:rPr lang="ru-RU" sz="2800" dirty="0" smtClean="0">
                <a:latin typeface="Times New Roman" panose="02020603050405020304" pitchFamily="18" charset="0"/>
                <a:cs typeface="Times New Roman" panose="02020603050405020304" pitchFamily="18" charset="0"/>
              </a:rPr>
              <a:t>Поступление нефинансовых активов (стр. 2006) не входит в расходы (стр.2001)</a:t>
            </a:r>
          </a:p>
          <a:p>
            <a:r>
              <a:rPr lang="ru-RU" sz="2800" dirty="0" smtClean="0">
                <a:latin typeface="Times New Roman" panose="02020603050405020304" pitchFamily="18" charset="0"/>
                <a:cs typeface="Times New Roman" panose="02020603050405020304" pitchFamily="18" charset="0"/>
              </a:rPr>
              <a:t>Обратить внимание на единицы измерения (тысяча рублей, вместо рублей)</a:t>
            </a:r>
            <a:endParaRPr lang="ru-RU" sz="2800" dirty="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Стр.1911=стр.1910+стр.1901-стр.2001-стр.2006 (предупредительный)</a:t>
            </a:r>
          </a:p>
          <a:p>
            <a:endParaRPr lang="ru-RU" sz="2800" dirty="0" smtClean="0">
              <a:solidFill>
                <a:srgbClr val="FF0000"/>
              </a:solidFill>
              <a:latin typeface="Times New Roman" panose="02020603050405020304" pitchFamily="18" charset="0"/>
              <a:cs typeface="Times New Roman" panose="02020603050405020304" pitchFamily="18" charset="0"/>
            </a:endParaRPr>
          </a:p>
          <a:p>
            <a:endParaRPr lang="ru-RU" sz="2800" dirty="0">
              <a:solidFill>
                <a:srgbClr val="FF0000"/>
              </a:solidFill>
              <a:latin typeface="Times New Roman" panose="02020603050405020304" pitchFamily="18" charset="0"/>
              <a:cs typeface="Times New Roman" panose="02020603050405020304" pitchFamily="18" charset="0"/>
            </a:endParaRPr>
          </a:p>
          <a:p>
            <a:endParaRPr lang="ru-RU" sz="2800" dirty="0" smtClean="0">
              <a:solidFill>
                <a:srgbClr val="FF0000"/>
              </a:solidFill>
              <a:latin typeface="Times New Roman" panose="02020603050405020304" pitchFamily="18" charset="0"/>
              <a:cs typeface="Times New Roman" panose="02020603050405020304" pitchFamily="18" charset="0"/>
            </a:endParaRPr>
          </a:p>
          <a:p>
            <a:endParaRPr lang="ru-RU" sz="2800" dirty="0" smtClean="0">
              <a:solidFill>
                <a:srgbClr val="FF0000"/>
              </a:solidFill>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185401" y="5398507"/>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spTree>
    <p:extLst>
      <p:ext uri="{BB962C8B-B14F-4D97-AF65-F5344CB8AC3E}">
        <p14:creationId xmlns:p14="http://schemas.microsoft.com/office/powerpoint/2010/main" val="27295155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27</a:t>
            </a:fld>
            <a:endParaRPr lang="ru-RU" dirty="0">
              <a:solidFill>
                <a:prstClr val="black">
                  <a:tint val="75000"/>
                </a:prstClr>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2719387"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35300" y="876300"/>
            <a:ext cx="8509000" cy="523220"/>
          </a:xfrm>
          <a:prstGeom prst="rect">
            <a:avLst/>
          </a:prstGeom>
          <a:noFill/>
        </p:spPr>
        <p:txBody>
          <a:bodyPr wrap="square" rtlCol="0">
            <a:spAutoFit/>
          </a:bodyPr>
          <a:lstStyle/>
          <a:p>
            <a:r>
              <a:rPr lang="ru-RU" sz="2800" b="1" i="1" u="sng" dirty="0" smtClean="0">
                <a:latin typeface="Times New Roman" panose="02020603050405020304" pitchFamily="18" charset="0"/>
                <a:cs typeface="Times New Roman" panose="02020603050405020304" pitchFamily="18" charset="0"/>
              </a:rPr>
              <a:t>Особенности заполнения разделов 21-23</a:t>
            </a:r>
            <a:endParaRPr lang="ru-RU" sz="2800" b="1" i="1" u="sng" dirty="0">
              <a:latin typeface="Times New Roman" panose="02020603050405020304" pitchFamily="18" charset="0"/>
              <a:cs typeface="Times New Roman" panose="02020603050405020304" pitchFamily="18" charset="0"/>
            </a:endParaRPr>
          </a:p>
        </p:txBody>
      </p:sp>
      <p:sp>
        <p:nvSpPr>
          <p:cNvPr id="10" name="Текст 2"/>
          <p:cNvSpPr txBox="1">
            <a:spLocks/>
          </p:cNvSpPr>
          <p:nvPr/>
        </p:nvSpPr>
        <p:spPr>
          <a:xfrm>
            <a:off x="101600" y="1681852"/>
            <a:ext cx="11929591" cy="4439548"/>
          </a:xfrm>
          <a:prstGeom prst="rect">
            <a:avLst/>
          </a:prstGeom>
        </p:spPr>
        <p:txBody>
          <a:bodyPr vert="horz" lIns="91440" tIns="45720" rIns="91440" bIns="45720" rtlCol="0">
            <a:normAutofit/>
          </a:bodyPr>
          <a:lst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a:lstStyle>
          <a:p>
            <a:r>
              <a:rPr lang="ru-RU" sz="2800" dirty="0" smtClean="0">
                <a:latin typeface="Times New Roman" panose="02020603050405020304" pitchFamily="18" charset="0"/>
                <a:cs typeface="Times New Roman" panose="02020603050405020304" pitchFamily="18" charset="0"/>
              </a:rPr>
              <a:t>Показатели Раздела 21 должны быть равны форме ЗП-образование для организаций муниципальной формы собственности!!!!!</a:t>
            </a:r>
          </a:p>
          <a:p>
            <a:r>
              <a:rPr lang="ru-RU" sz="2800" dirty="0" smtClean="0">
                <a:latin typeface="Times New Roman" panose="02020603050405020304" pitchFamily="18" charset="0"/>
                <a:cs typeface="Times New Roman" panose="02020603050405020304" pitchFamily="18" charset="0"/>
              </a:rPr>
              <a:t>В стр.2110 медицинский персонал не учитывается!</a:t>
            </a:r>
            <a:endParaRPr lang="ru-RU" sz="2800" dirty="0">
              <a:latin typeface="Times New Roman" panose="02020603050405020304" pitchFamily="18" charset="0"/>
              <a:cs typeface="Times New Roman" panose="02020603050405020304" pitchFamily="18" charset="0"/>
            </a:endParaRPr>
          </a:p>
          <a:p>
            <a:r>
              <a:rPr lang="ru-RU" sz="2800" dirty="0">
                <a:latin typeface="Times New Roman" panose="02020603050405020304" pitchFamily="18" charset="0"/>
                <a:cs typeface="Times New Roman" panose="02020603050405020304" pitchFamily="18" charset="0"/>
              </a:rPr>
              <a:t>Обратить внимание на единицы измерения </a:t>
            </a:r>
            <a:r>
              <a:rPr lang="ru-RU" sz="2800" dirty="0" smtClean="0">
                <a:latin typeface="Times New Roman" panose="02020603050405020304" pitchFamily="18" charset="0"/>
                <a:cs typeface="Times New Roman" panose="02020603050405020304" pitchFamily="18" charset="0"/>
              </a:rPr>
              <a:t>с графы 5 по графу 11 (</a:t>
            </a:r>
            <a:r>
              <a:rPr lang="ru-RU" sz="2800" dirty="0" err="1" smtClean="0">
                <a:latin typeface="Times New Roman" panose="02020603050405020304" pitchFamily="18" charset="0"/>
                <a:cs typeface="Times New Roman" panose="02020603050405020304" pitchFamily="18" charset="0"/>
              </a:rPr>
              <a:t>тыс.руб</a:t>
            </a:r>
            <a:r>
              <a:rPr lang="ru-RU" sz="2800" dirty="0" smtClean="0">
                <a:latin typeface="Times New Roman" panose="02020603050405020304" pitchFamily="18" charset="0"/>
                <a:cs typeface="Times New Roman" panose="02020603050405020304" pitchFamily="18" charset="0"/>
              </a:rPr>
              <a:t>., а </a:t>
            </a:r>
            <a:r>
              <a:rPr lang="ru-RU" sz="2800" dirty="0">
                <a:latin typeface="Times New Roman" panose="02020603050405020304" pitchFamily="18" charset="0"/>
                <a:cs typeface="Times New Roman" panose="02020603050405020304" pitchFamily="18" charset="0"/>
              </a:rPr>
              <a:t>не руб</a:t>
            </a:r>
            <a:r>
              <a:rPr lang="ru-RU" sz="2800" dirty="0" smtClean="0">
                <a:latin typeface="Times New Roman" panose="02020603050405020304" pitchFamily="18" charset="0"/>
                <a:cs typeface="Times New Roman" panose="02020603050405020304" pitchFamily="18" charset="0"/>
              </a:rPr>
              <a:t>.)</a:t>
            </a:r>
          </a:p>
          <a:p>
            <a:pPr marL="0" indent="0">
              <a:buNone/>
            </a:pPr>
            <a:r>
              <a:rPr lang="ru-RU" sz="2800" b="1" dirty="0" smtClean="0">
                <a:latin typeface="Times New Roman" panose="02020603050405020304" pitchFamily="18" charset="0"/>
                <a:cs typeface="Times New Roman" panose="02020603050405020304" pitchFamily="18" charset="0"/>
              </a:rPr>
              <a:t>Разделы 22 и 23</a:t>
            </a:r>
            <a:endParaRPr lang="ru-RU" sz="2800" b="1" dirty="0">
              <a:latin typeface="Times New Roman" panose="02020603050405020304" pitchFamily="18" charset="0"/>
              <a:cs typeface="Times New Roman" panose="02020603050405020304" pitchFamily="18" charset="0"/>
            </a:endParaRPr>
          </a:p>
          <a:p>
            <a:pPr marL="0" indent="0">
              <a:buNone/>
            </a:pPr>
            <a:r>
              <a:rPr lang="ru-RU" sz="2800" dirty="0" smtClean="0">
                <a:latin typeface="Times New Roman" panose="02020603050405020304" pitchFamily="18" charset="0"/>
                <a:cs typeface="Times New Roman" panose="02020603050405020304" pitchFamily="18" charset="0"/>
              </a:rPr>
              <a:t>Стр.2203 Раздела 22 = стр.2301</a:t>
            </a:r>
            <a:r>
              <a:rPr lang="ru-RU" sz="2800" dirty="0">
                <a:latin typeface="Times New Roman" panose="02020603050405020304" pitchFamily="18" charset="0"/>
                <a:cs typeface="Times New Roman" panose="02020603050405020304" pitchFamily="18" charset="0"/>
              </a:rPr>
              <a:t> Раздела </a:t>
            </a:r>
            <a:r>
              <a:rPr lang="ru-RU" sz="2800" dirty="0" smtClean="0">
                <a:latin typeface="Times New Roman" panose="02020603050405020304" pitchFamily="18" charset="0"/>
                <a:cs typeface="Times New Roman" panose="02020603050405020304" pitchFamily="18" charset="0"/>
              </a:rPr>
              <a:t>23</a:t>
            </a:r>
          </a:p>
          <a:p>
            <a:pPr marL="0" indent="0">
              <a:buNone/>
            </a:pPr>
            <a:r>
              <a:rPr lang="ru-RU" sz="2800" dirty="0" smtClean="0">
                <a:latin typeface="Times New Roman" panose="02020603050405020304" pitchFamily="18" charset="0"/>
                <a:cs typeface="Times New Roman" panose="02020603050405020304" pitchFamily="18" charset="0"/>
              </a:rPr>
              <a:t>Дополнительно заложено сравнение данных с предыдущим годом</a:t>
            </a:r>
            <a:endParaRPr lang="ru-RU" sz="2800" dirty="0">
              <a:latin typeface="Times New Roman" panose="02020603050405020304" pitchFamily="18" charset="0"/>
              <a:cs typeface="Times New Roman" panose="02020603050405020304" pitchFamily="18" charset="0"/>
            </a:endParaRPr>
          </a:p>
          <a:p>
            <a:endParaRPr lang="ru-RU" sz="2800" dirty="0" smtClean="0">
              <a:solidFill>
                <a:srgbClr val="FF0000"/>
              </a:solidFill>
              <a:latin typeface="Times New Roman" panose="02020603050405020304" pitchFamily="18" charset="0"/>
              <a:cs typeface="Times New Roman" panose="02020603050405020304" pitchFamily="18" charset="0"/>
            </a:endParaRPr>
          </a:p>
          <a:p>
            <a:endParaRPr lang="ru-RU" sz="2800" dirty="0">
              <a:solidFill>
                <a:srgbClr val="FF0000"/>
              </a:solidFill>
              <a:latin typeface="Times New Roman" panose="02020603050405020304" pitchFamily="18" charset="0"/>
              <a:cs typeface="Times New Roman" panose="02020603050405020304" pitchFamily="18" charset="0"/>
            </a:endParaRPr>
          </a:p>
          <a:p>
            <a:endParaRPr lang="ru-RU" sz="2800" dirty="0" smtClean="0">
              <a:solidFill>
                <a:srgbClr val="FF0000"/>
              </a:solidFill>
              <a:latin typeface="Times New Roman" panose="02020603050405020304" pitchFamily="18" charset="0"/>
              <a:cs typeface="Times New Roman" panose="02020603050405020304" pitchFamily="18" charset="0"/>
            </a:endParaRPr>
          </a:p>
          <a:p>
            <a:endParaRPr lang="ru-RU" sz="2800" dirty="0" smtClean="0">
              <a:solidFill>
                <a:srgbClr val="FF0000"/>
              </a:solidFill>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8789" r="9570" b="21875"/>
          <a:stretch/>
        </p:blipFill>
        <p:spPr>
          <a:xfrm>
            <a:off x="10185401" y="5398507"/>
            <a:ext cx="1358900" cy="1300382"/>
          </a:xfrm>
          <a:prstGeom prst="rect">
            <a:avLst/>
          </a:prstGeom>
        </p:spPr>
      </p:pic>
      <p:grpSp>
        <p:nvGrpSpPr>
          <p:cNvPr id="7" name="Группа 13">
            <a:extLst>
              <a:ext uri="{FF2B5EF4-FFF2-40B4-BE49-F238E27FC236}">
                <a16:creationId xmlns:a16="http://schemas.microsoft.com/office/drawing/2014/main" id="{CAFEBE06-6457-2D41-87DF-28AD37AA02EA}"/>
              </a:ext>
            </a:extLst>
          </p:cNvPr>
          <p:cNvGrpSpPr/>
          <p:nvPr/>
        </p:nvGrpSpPr>
        <p:grpSpPr>
          <a:xfrm>
            <a:off x="11697890" y="5699624"/>
            <a:ext cx="494109" cy="499100"/>
            <a:chOff x="9699205" y="5186438"/>
            <a:chExt cx="440055" cy="444500"/>
          </a:xfrm>
        </p:grpSpPr>
        <p:sp>
          <p:nvSpPr>
            <p:cNvPr id="9"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sz="1600"/>
            </a:p>
          </p:txBody>
        </p:sp>
        <p:sp>
          <p:nvSpPr>
            <p:cNvPr id="11"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sz="1600"/>
            </a:p>
          </p:txBody>
        </p:sp>
      </p:grpSp>
    </p:spTree>
    <p:extLst>
      <p:ext uri="{BB962C8B-B14F-4D97-AF65-F5344CB8AC3E}">
        <p14:creationId xmlns:p14="http://schemas.microsoft.com/office/powerpoint/2010/main" val="6924630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28</a:t>
            </a:fld>
            <a:endParaRPr lang="ru-RU" dirty="0">
              <a:solidFill>
                <a:prstClr val="black">
                  <a:tint val="75000"/>
                </a:prstClr>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05852"/>
            <a:ext cx="6915150" cy="563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0" y="2212622"/>
            <a:ext cx="6061784" cy="4490330"/>
          </a:xfrm>
          <a:prstGeom prst="rect">
            <a:avLst/>
          </a:prstGeom>
        </p:spPr>
      </p:pic>
      <p:sp>
        <p:nvSpPr>
          <p:cNvPr id="2" name="Прямоугольник 1"/>
          <p:cNvSpPr/>
          <p:nvPr/>
        </p:nvSpPr>
        <p:spPr>
          <a:xfrm>
            <a:off x="8647289" y="2918192"/>
            <a:ext cx="3488266" cy="2031325"/>
          </a:xfrm>
          <a:prstGeom prst="rect">
            <a:avLst/>
          </a:prstGeom>
        </p:spPr>
        <p:txBody>
          <a:bodyPr wrap="square">
            <a:spAutoFit/>
          </a:bodyPr>
          <a:lstStyle/>
          <a:p>
            <a:pPr algn="ctr"/>
            <a:r>
              <a:rPr lang="ru-RU" dirty="0" smtClean="0"/>
              <a:t>При </a:t>
            </a:r>
            <a:r>
              <a:rPr lang="ru-RU" dirty="0"/>
              <a:t>прохождении технологической карты в ЦСОД</a:t>
            </a:r>
            <a:br>
              <a:rPr lang="ru-RU" dirty="0"/>
            </a:br>
            <a:r>
              <a:rPr lang="ru-RU" dirty="0"/>
              <a:t>в шаге «Импорт данных</a:t>
            </a:r>
            <a:br>
              <a:rPr lang="ru-RU" dirty="0"/>
            </a:br>
            <a:r>
              <a:rPr lang="ru-RU" dirty="0"/>
              <a:t>из «ЗП-Образование» необходимо </a:t>
            </a:r>
            <a:r>
              <a:rPr lang="ru-RU" dirty="0" smtClean="0"/>
              <a:t>предварительно</a:t>
            </a:r>
            <a:r>
              <a:rPr lang="en-US" dirty="0" smtClean="0"/>
              <a:t> </a:t>
            </a:r>
            <a:r>
              <a:rPr lang="ru-RU" dirty="0" smtClean="0"/>
              <a:t>подготовить </a:t>
            </a:r>
            <a:r>
              <a:rPr lang="ru-RU" dirty="0"/>
              <a:t>данные!</a:t>
            </a:r>
          </a:p>
          <a:p>
            <a:pPr algn="ctr"/>
            <a:endParaRPr lang="en-US" dirty="0"/>
          </a:p>
        </p:txBody>
      </p:sp>
    </p:spTree>
    <p:extLst>
      <p:ext uri="{BB962C8B-B14F-4D97-AF65-F5344CB8AC3E}">
        <p14:creationId xmlns:p14="http://schemas.microsoft.com/office/powerpoint/2010/main" val="16880625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97832" y="365760"/>
            <a:ext cx="10662896" cy="1065998"/>
          </a:xfrm>
        </p:spPr>
        <p:txBody>
          <a:bodyPr/>
          <a:lstStyle/>
          <a:p>
            <a:pPr algn="ctr"/>
            <a:r>
              <a:rPr lang="ru-RU" dirty="0" smtClean="0"/>
              <a:t>Подготовка данных для импорта:</a:t>
            </a:r>
            <a:endParaRPr lang="ru-RU" dirty="0"/>
          </a:p>
        </p:txBody>
      </p:sp>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29</a:t>
            </a:fld>
            <a:endParaRPr lang="ru-RU" dirty="0">
              <a:solidFill>
                <a:prstClr val="black">
                  <a:tint val="75000"/>
                </a:prstClr>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0" y="1263315"/>
            <a:ext cx="12094584" cy="4295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58574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3881259" y="3785085"/>
            <a:ext cx="7458934" cy="2246769"/>
          </a:xfrm>
          <a:prstGeom prst="rect">
            <a:avLst/>
          </a:prstGeom>
          <a:noFill/>
        </p:spPr>
        <p:txBody>
          <a:bodyPr wrap="square" rtlCol="0">
            <a:spAutoFit/>
          </a:bodyPr>
          <a:lstStyle/>
          <a:p>
            <a:pPr algn="just">
              <a:spcBef>
                <a:spcPts val="0"/>
              </a:spcBef>
            </a:pPr>
            <a:r>
              <a:rPr lang="ru-RU" sz="2000" dirty="0">
                <a:latin typeface="Times New Roman" panose="02020603050405020304" pitchFamily="18" charset="0"/>
                <a:cs typeface="Times New Roman" panose="02020603050405020304" pitchFamily="18" charset="0"/>
              </a:rPr>
              <a:t>Приказ Росстата от </a:t>
            </a:r>
            <a:r>
              <a:rPr lang="ru-RU" sz="2000" dirty="0" smtClean="0">
                <a:latin typeface="Times New Roman" panose="02020603050405020304" pitchFamily="18" charset="0"/>
                <a:cs typeface="Times New Roman" panose="02020603050405020304" pitchFamily="18" charset="0"/>
              </a:rPr>
              <a:t>31 июля 2023 г. </a:t>
            </a:r>
            <a:r>
              <a:rPr lang="ru-RU" sz="2000" dirty="0">
                <a:latin typeface="Times New Roman" panose="02020603050405020304" pitchFamily="18" charset="0"/>
                <a:cs typeface="Times New Roman" panose="02020603050405020304" pitchFamily="18" charset="0"/>
              </a:rPr>
              <a:t>№ 363 </a:t>
            </a:r>
            <a:r>
              <a:rPr lang="ru-RU" sz="2000" dirty="0" smtClean="0">
                <a:latin typeface="Times New Roman" panose="02020603050405020304" pitchFamily="18" charset="0"/>
                <a:cs typeface="Times New Roman" panose="02020603050405020304" pitchFamily="18" charset="0"/>
              </a:rPr>
              <a:t>«</a:t>
            </a:r>
            <a:r>
              <a:rPr lang="ru-RU" sz="2000" dirty="0">
                <a:latin typeface="Times New Roman" panose="02020603050405020304" pitchFamily="18" charset="0"/>
                <a:cs typeface="Times New Roman" panose="02020603050405020304" pitchFamily="18" charset="0"/>
              </a:rPr>
              <a:t>Об утверждении форм федерального статистического наблюдения </a:t>
            </a:r>
            <a:r>
              <a:rPr lang="ru-RU" sz="2000" dirty="0" smtClean="0">
                <a:latin typeface="Times New Roman" panose="02020603050405020304" pitchFamily="18" charset="0"/>
                <a:cs typeface="Times New Roman" panose="02020603050405020304" pitchFamily="18" charset="0"/>
              </a:rPr>
              <a:t>для </a:t>
            </a:r>
            <a:r>
              <a:rPr lang="ru-RU" sz="2000" dirty="0">
                <a:latin typeface="Times New Roman" panose="02020603050405020304" pitchFamily="18" charset="0"/>
                <a:cs typeface="Times New Roman" panose="02020603050405020304" pitchFamily="18" charset="0"/>
              </a:rPr>
              <a:t>организации федерального статистического наблюдения </a:t>
            </a:r>
            <a:r>
              <a:rPr lang="ru-RU" sz="2000" dirty="0" smtClean="0">
                <a:latin typeface="Times New Roman" panose="02020603050405020304" pitchFamily="18" charset="0"/>
                <a:cs typeface="Times New Roman" panose="02020603050405020304" pitchFamily="18" charset="0"/>
              </a:rPr>
              <a:t>за </a:t>
            </a:r>
            <a:r>
              <a:rPr lang="ru-RU" sz="2000" dirty="0">
                <a:latin typeface="Times New Roman" panose="02020603050405020304" pitchFamily="18" charset="0"/>
                <a:cs typeface="Times New Roman" panose="02020603050405020304" pitchFamily="18" charset="0"/>
              </a:rPr>
              <a:t>деятельностью в сфере образования, науки и </a:t>
            </a:r>
            <a:r>
              <a:rPr lang="ru-RU" sz="2000" dirty="0" smtClean="0">
                <a:latin typeface="Times New Roman" panose="02020603050405020304" pitchFamily="18" charset="0"/>
                <a:cs typeface="Times New Roman" panose="02020603050405020304" pitchFamily="18" charset="0"/>
              </a:rPr>
              <a:t>инноваций (Приложение 7):</a:t>
            </a:r>
          </a:p>
          <a:p>
            <a:pPr algn="just">
              <a:spcBef>
                <a:spcPts val="0"/>
              </a:spcBef>
            </a:pPr>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 85-К «Сведения о деятельности организации, осуществляющей образовательную деятельность по образовательным программам дошкольного образования, присмотр и уход за детьми» </a:t>
            </a:r>
          </a:p>
        </p:txBody>
      </p:sp>
      <p:sp>
        <p:nvSpPr>
          <p:cNvPr id="19" name="TextBox 18"/>
          <p:cNvSpPr txBox="1"/>
          <p:nvPr/>
        </p:nvSpPr>
        <p:spPr>
          <a:xfrm>
            <a:off x="3879850" y="1633077"/>
            <a:ext cx="7458934" cy="1015663"/>
          </a:xfrm>
          <a:prstGeom prst="rect">
            <a:avLst/>
          </a:prstGeom>
          <a:noFill/>
        </p:spPr>
        <p:txBody>
          <a:bodyPr wrap="square" rtlCol="0">
            <a:spAutoFit/>
          </a:bodyPr>
          <a:lstStyle/>
          <a:p>
            <a:r>
              <a:rPr lang="ru-RU" sz="2000" dirty="0">
                <a:latin typeface="Times New Roman" panose="02020603050405020304" pitchFamily="18" charset="0"/>
                <a:cs typeface="Times New Roman" panose="02020603050405020304" pitchFamily="18" charset="0"/>
              </a:rPr>
              <a:t>Федеральный закон Российской Федерации от 29 ноября 2007 </a:t>
            </a:r>
            <a:r>
              <a:rPr lang="ru-RU" sz="2000" dirty="0" smtClean="0">
                <a:latin typeface="Times New Roman" panose="02020603050405020304" pitchFamily="18" charset="0"/>
                <a:cs typeface="Times New Roman" panose="02020603050405020304" pitchFamily="18" charset="0"/>
              </a:rPr>
              <a:t>года</a:t>
            </a:r>
            <a:br>
              <a:rPr lang="ru-RU" sz="2000" dirty="0" smtClean="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 282-ФЗ «Об официальном статистическом учете и системе государственной статистики в Российской Федерации</a:t>
            </a:r>
            <a:r>
              <a:rPr lang="ru-RU" sz="2000" dirty="0" smtClean="0">
                <a:latin typeface="Times New Roman" panose="02020603050405020304" pitchFamily="18" charset="0"/>
                <a:cs typeface="Times New Roman" panose="02020603050405020304" pitchFamily="18" charset="0"/>
              </a:rPr>
              <a:t>» </a:t>
            </a:r>
            <a:endParaRPr lang="ru-RU" sz="2000" dirty="0">
              <a:latin typeface="Times New Roman" panose="02020603050405020304" pitchFamily="18" charset="0"/>
              <a:cs typeface="Times New Roman" panose="02020603050405020304" pitchFamily="18" charset="0"/>
            </a:endParaRPr>
          </a:p>
        </p:txBody>
      </p:sp>
      <p:sp>
        <p:nvSpPr>
          <p:cNvPr id="2" name="Номер слайда 1"/>
          <p:cNvSpPr>
            <a:spLocks noGrp="1"/>
          </p:cNvSpPr>
          <p:nvPr>
            <p:ph type="sldNum" sz="quarter" idx="4"/>
          </p:nvPr>
        </p:nvSpPr>
        <p:spPr/>
        <p:txBody>
          <a:bodyPr/>
          <a:lstStyle/>
          <a:p>
            <a:fld id="{41B81EEA-DF2A-1C47-9781-44818CAE4220}" type="slidenum">
              <a:rPr lang="ru-RU" smtClean="0"/>
              <a:pPr/>
              <a:t>3</a:t>
            </a:fld>
            <a:endParaRPr lang="ru-RU"/>
          </a:p>
        </p:txBody>
      </p:sp>
      <p:sp>
        <p:nvSpPr>
          <p:cNvPr id="10" name="Текст 4"/>
          <p:cNvSpPr>
            <a:spLocks noGrp="1"/>
          </p:cNvSpPr>
          <p:nvPr>
            <p:ph type="body" sz="quarter" idx="10"/>
          </p:nvPr>
        </p:nvSpPr>
        <p:spPr>
          <a:xfrm>
            <a:off x="253461" y="651751"/>
            <a:ext cx="11800645" cy="936897"/>
          </a:xfrm>
        </p:spPr>
        <p:txBody>
          <a:bodyPr>
            <a:normAutofit fontScale="92500" lnSpcReduction="10000"/>
          </a:bodyPr>
          <a:lstStyle/>
          <a:p>
            <a:pPr algn="ctr"/>
            <a:r>
              <a:rPr lang="ru-RU" b="1" dirty="0">
                <a:solidFill>
                  <a:schemeClr val="tx1"/>
                </a:solidFill>
                <a:latin typeface="Times New Roman" panose="02020603050405020304" pitchFamily="18" charset="0"/>
                <a:cs typeface="Times New Roman" panose="02020603050405020304" pitchFamily="18" charset="0"/>
              </a:rPr>
              <a:t>ПРАВОВЫЕ </a:t>
            </a:r>
            <a:r>
              <a:rPr lang="ru-RU" b="1" dirty="0" smtClean="0">
                <a:solidFill>
                  <a:schemeClr val="tx1"/>
                </a:solidFill>
                <a:latin typeface="Times New Roman" panose="02020603050405020304" pitchFamily="18" charset="0"/>
                <a:cs typeface="Times New Roman" panose="02020603050405020304" pitchFamily="18" charset="0"/>
              </a:rPr>
              <a:t>ОСНОВАНИЯ</a:t>
            </a:r>
            <a:endParaRPr lang="en-US" b="1" dirty="0" smtClean="0">
              <a:solidFill>
                <a:schemeClr val="tx1"/>
              </a:solidFill>
              <a:latin typeface="Times New Roman" panose="02020603050405020304" pitchFamily="18" charset="0"/>
              <a:cs typeface="Times New Roman" panose="02020603050405020304" pitchFamily="18" charset="0"/>
            </a:endParaRPr>
          </a:p>
          <a:p>
            <a:pPr algn="ctr"/>
            <a:r>
              <a:rPr lang="ru-RU" b="1" dirty="0" smtClean="0">
                <a:solidFill>
                  <a:schemeClr val="tx1"/>
                </a:solidFill>
                <a:latin typeface="Times New Roman" panose="02020603050405020304" pitchFamily="18" charset="0"/>
                <a:cs typeface="Times New Roman" panose="02020603050405020304" pitchFamily="18" charset="0"/>
              </a:rPr>
              <a:t>СБОРА </a:t>
            </a:r>
            <a:r>
              <a:rPr lang="ru-RU" b="1" dirty="0">
                <a:solidFill>
                  <a:schemeClr val="tx1"/>
                </a:solidFill>
                <a:latin typeface="Times New Roman" panose="02020603050405020304" pitchFamily="18" charset="0"/>
                <a:cs typeface="Times New Roman" panose="02020603050405020304" pitchFamily="18" charset="0"/>
              </a:rPr>
              <a:t>ПЕРВИЧНОЙ</a:t>
            </a:r>
            <a:r>
              <a:rPr lang="ru-RU" b="1" dirty="0" smtClean="0">
                <a:solidFill>
                  <a:schemeClr val="tx1"/>
                </a:solidFill>
                <a:latin typeface="Times New Roman" panose="02020603050405020304" pitchFamily="18" charset="0"/>
                <a:cs typeface="Times New Roman" panose="02020603050405020304" pitchFamily="18" charset="0"/>
              </a:rPr>
              <a:t> СТАТИСТИЧЕСКОЙ ИНФОРМАЦИИ</a:t>
            </a:r>
            <a:endParaRPr lang="ru-RU" b="1" dirty="0">
              <a:solidFill>
                <a:schemeClr val="tx1"/>
              </a:solidFill>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artisticCrisscrossEtching/>
                    </a14:imgEffect>
                    <a14:imgEffect>
                      <a14:brightnessContrast bright="-40000" contrast="-40000"/>
                    </a14:imgEffect>
                  </a14:imgLayer>
                </a14:imgProps>
              </a:ext>
            </a:extLst>
          </a:blip>
          <a:stretch>
            <a:fillRect/>
          </a:stretch>
        </p:blipFill>
        <p:spPr>
          <a:xfrm>
            <a:off x="672856" y="2368166"/>
            <a:ext cx="2650008" cy="2646696"/>
          </a:xfrm>
          <a:prstGeom prst="rect">
            <a:avLst/>
          </a:prstGeom>
        </p:spPr>
      </p:pic>
      <p:grpSp>
        <p:nvGrpSpPr>
          <p:cNvPr id="22" name="Группа 21">
            <a:extLst>
              <a:ext uri="{FF2B5EF4-FFF2-40B4-BE49-F238E27FC236}">
                <a16:creationId xmlns:a16="http://schemas.microsoft.com/office/drawing/2014/main" id="{CAFEBE06-6457-2D41-87DF-28AD37AA02EA}"/>
              </a:ext>
            </a:extLst>
          </p:cNvPr>
          <p:cNvGrpSpPr/>
          <p:nvPr/>
        </p:nvGrpSpPr>
        <p:grpSpPr>
          <a:xfrm>
            <a:off x="11537082" y="5765880"/>
            <a:ext cx="494109" cy="499100"/>
            <a:chOff x="9699205" y="5186438"/>
            <a:chExt cx="440055" cy="444500"/>
          </a:xfrm>
        </p:grpSpPr>
        <p:sp>
          <p:nvSpPr>
            <p:cNvPr id="23"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a:p>
          </p:txBody>
        </p:sp>
        <p:sp>
          <p:nvSpPr>
            <p:cNvPr id="24"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a:p>
          </p:txBody>
        </p:sp>
      </p:grpSp>
      <p:cxnSp>
        <p:nvCxnSpPr>
          <p:cNvPr id="32" name="Прямая соединительная линия 31">
            <a:extLst>
              <a:ext uri="{FF2B5EF4-FFF2-40B4-BE49-F238E27FC236}">
                <a16:creationId xmlns:a16="http://schemas.microsoft.com/office/drawing/2014/main" id="{A285B38F-5FD2-4CF5-9EBC-A7A5B03D061C}"/>
              </a:ext>
            </a:extLst>
          </p:cNvPr>
          <p:cNvCxnSpPr>
            <a:cxnSpLocks/>
          </p:cNvCxnSpPr>
          <p:nvPr/>
        </p:nvCxnSpPr>
        <p:spPr>
          <a:xfrm flipV="1">
            <a:off x="3881259" y="2556407"/>
            <a:ext cx="7458934" cy="29448"/>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a:extLst>
              <a:ext uri="{FF2B5EF4-FFF2-40B4-BE49-F238E27FC236}">
                <a16:creationId xmlns:a16="http://schemas.microsoft.com/office/drawing/2014/main" id="{77D1613F-3BFB-4624-A573-03CF656D2D08}"/>
              </a:ext>
            </a:extLst>
          </p:cNvPr>
          <p:cNvCxnSpPr>
            <a:cxnSpLocks/>
          </p:cNvCxnSpPr>
          <p:nvPr/>
        </p:nvCxnSpPr>
        <p:spPr>
          <a:xfrm flipV="1">
            <a:off x="3881259" y="3662066"/>
            <a:ext cx="7458934" cy="29448"/>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a:extLst>
              <a:ext uri="{FF2B5EF4-FFF2-40B4-BE49-F238E27FC236}">
                <a16:creationId xmlns:a16="http://schemas.microsoft.com/office/drawing/2014/main" id="{77D1613F-3BFB-4624-A573-03CF656D2D08}"/>
              </a:ext>
            </a:extLst>
          </p:cNvPr>
          <p:cNvCxnSpPr>
            <a:cxnSpLocks/>
          </p:cNvCxnSpPr>
          <p:nvPr/>
        </p:nvCxnSpPr>
        <p:spPr>
          <a:xfrm flipV="1">
            <a:off x="3879850" y="6041874"/>
            <a:ext cx="7458934" cy="29448"/>
          </a:xfrm>
          <a:prstGeom prst="line">
            <a:avLst/>
          </a:prstGeom>
          <a:ln w="285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881258" y="2738736"/>
            <a:ext cx="7902877" cy="1015663"/>
          </a:xfrm>
          <a:prstGeom prst="rect">
            <a:avLst/>
          </a:prstGeom>
          <a:noFill/>
        </p:spPr>
        <p:txBody>
          <a:bodyPr wrap="square" rtlCol="0">
            <a:spAutoFit/>
          </a:bodyPr>
          <a:lstStyle/>
          <a:p>
            <a:pPr algn="just">
              <a:spcBef>
                <a:spcPts val="0"/>
              </a:spcBef>
            </a:pPr>
            <a:r>
              <a:rPr lang="ru-RU" sz="2000" dirty="0">
                <a:latin typeface="Times New Roman" panose="02020603050405020304" pitchFamily="18" charset="0"/>
                <a:cs typeface="Times New Roman" panose="02020603050405020304" pitchFamily="18" charset="0"/>
              </a:rPr>
              <a:t>Позиция 1.13.1. </a:t>
            </a:r>
            <a:r>
              <a:rPr lang="ru-RU" sz="2000" dirty="0" smtClean="0">
                <a:latin typeface="Times New Roman" panose="02020603050405020304" pitchFamily="18" charset="0"/>
                <a:cs typeface="Times New Roman" panose="02020603050405020304" pitchFamily="18" charset="0"/>
              </a:rPr>
              <a:t>Федерального плана </a:t>
            </a:r>
            <a:r>
              <a:rPr lang="ru-RU" sz="2000" dirty="0">
                <a:latin typeface="Times New Roman" panose="02020603050405020304" pitchFamily="18" charset="0"/>
                <a:cs typeface="Times New Roman" panose="02020603050405020304" pitchFamily="18" charset="0"/>
              </a:rPr>
              <a:t>статистических </a:t>
            </a:r>
            <a:r>
              <a:rPr lang="ru-RU" sz="2000" dirty="0" smtClean="0">
                <a:latin typeface="Times New Roman" panose="02020603050405020304" pitchFamily="18" charset="0"/>
                <a:cs typeface="Times New Roman" panose="02020603050405020304" pitchFamily="18" charset="0"/>
              </a:rPr>
              <a:t>работ</a:t>
            </a:r>
          </a:p>
          <a:p>
            <a:pPr algn="just">
              <a:spcBef>
                <a:spcPts val="0"/>
              </a:spcBef>
            </a:pPr>
            <a:r>
              <a:rPr lang="ru-RU" sz="2000" dirty="0" smtClean="0">
                <a:latin typeface="Times New Roman" panose="02020603050405020304" pitchFamily="18" charset="0"/>
                <a:cs typeface="Times New Roman" panose="02020603050405020304" pitchFamily="18" charset="0"/>
              </a:rPr>
              <a:t>(</a:t>
            </a:r>
            <a:r>
              <a:rPr lang="ru-RU" sz="2000" dirty="0">
                <a:latin typeface="Times New Roman" panose="02020603050405020304" pitchFamily="18" charset="0"/>
                <a:cs typeface="Times New Roman" panose="02020603050405020304" pitchFamily="18" charset="0"/>
              </a:rPr>
              <a:t>утвержден распоряжением Правительства Российской </a:t>
            </a:r>
            <a:r>
              <a:rPr lang="ru-RU" sz="2000" dirty="0" smtClean="0">
                <a:latin typeface="Times New Roman" panose="02020603050405020304" pitchFamily="18" charset="0"/>
                <a:cs typeface="Times New Roman" panose="02020603050405020304" pitchFamily="18" charset="0"/>
              </a:rPr>
              <a:t>Федерации</a:t>
            </a:r>
          </a:p>
          <a:p>
            <a:pPr algn="just">
              <a:spcBef>
                <a:spcPts val="0"/>
              </a:spcBef>
            </a:pPr>
            <a:r>
              <a:rPr lang="ru-RU" sz="2000" dirty="0" smtClean="0">
                <a:latin typeface="Times New Roman" panose="02020603050405020304" pitchFamily="18" charset="0"/>
                <a:cs typeface="Times New Roman" panose="02020603050405020304" pitchFamily="18" charset="0"/>
              </a:rPr>
              <a:t>от </a:t>
            </a:r>
            <a:r>
              <a:rPr lang="ru-RU" sz="2000" dirty="0">
                <a:latin typeface="Times New Roman" panose="02020603050405020304" pitchFamily="18" charset="0"/>
                <a:cs typeface="Times New Roman" panose="02020603050405020304" pitchFamily="18" charset="0"/>
              </a:rPr>
              <a:t>6 мая 2008 года № </a:t>
            </a:r>
            <a:r>
              <a:rPr lang="ru-RU" sz="2000" dirty="0" smtClean="0">
                <a:latin typeface="Times New Roman" panose="02020603050405020304" pitchFamily="18" charset="0"/>
                <a:cs typeface="Times New Roman" panose="02020603050405020304" pitchFamily="18" charset="0"/>
              </a:rPr>
              <a:t>671-р с </a:t>
            </a:r>
            <a:r>
              <a:rPr lang="ru-RU" sz="2000" dirty="0">
                <a:latin typeface="Times New Roman" panose="02020603050405020304" pitchFamily="18" charset="0"/>
                <a:cs typeface="Times New Roman" panose="02020603050405020304" pitchFamily="18" charset="0"/>
              </a:rPr>
              <a:t>изменениями</a:t>
            </a:r>
            <a:r>
              <a:rPr lang="ru-RU" sz="2000" dirty="0" smtClean="0">
                <a:latin typeface="Times New Roman" panose="02020603050405020304" pitchFamily="18" charset="0"/>
                <a:cs typeface="Times New Roman" panose="02020603050405020304" pitchFamily="18" charset="0"/>
              </a:rPr>
              <a:t>)</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10484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30</a:t>
            </a:fld>
            <a:endParaRPr lang="ru-RU" dirty="0">
              <a:solidFill>
                <a:prstClr val="black">
                  <a:tint val="75000"/>
                </a:prstClr>
              </a:solidFill>
            </a:endParaRPr>
          </a:p>
        </p:txBody>
      </p:sp>
      <p:sp>
        <p:nvSpPr>
          <p:cNvPr id="5" name="Заголовок 1"/>
          <p:cNvSpPr>
            <a:spLocks noGrp="1"/>
          </p:cNvSpPr>
          <p:nvPr>
            <p:ph type="title"/>
          </p:nvPr>
        </p:nvSpPr>
        <p:spPr>
          <a:xfrm>
            <a:off x="845128" y="365760"/>
            <a:ext cx="10515600" cy="1150219"/>
          </a:xfrm>
        </p:spPr>
        <p:txBody>
          <a:bodyPr/>
          <a:lstStyle/>
          <a:p>
            <a:pPr algn="ctr"/>
            <a:r>
              <a:rPr lang="ru-RU" dirty="0" smtClean="0"/>
              <a:t>Подготовка данных для импорта:</a:t>
            </a:r>
            <a:endParaRPr lang="ru-RU"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917" y="1195388"/>
            <a:ext cx="10878851" cy="50566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8498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Подготовка данных для импорта:</a:t>
            </a:r>
          </a:p>
        </p:txBody>
      </p:sp>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31</a:t>
            </a:fld>
            <a:endParaRPr lang="ru-RU" dirty="0">
              <a:solidFill>
                <a:prstClr val="black">
                  <a:tint val="75000"/>
                </a:prstClr>
              </a:solidFill>
            </a:endParaRPr>
          </a:p>
        </p:txBody>
      </p:sp>
      <p:pic>
        <p:nvPicPr>
          <p:cNvPr id="1126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60946" y="1181100"/>
            <a:ext cx="11711887" cy="5538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90765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32</a:t>
            </a:fld>
            <a:endParaRPr lang="ru-RU" dirty="0">
              <a:solidFill>
                <a:prstClr val="black">
                  <a:tint val="75000"/>
                </a:prstClr>
              </a:solidFill>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8" y="776288"/>
            <a:ext cx="12087225" cy="5535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36036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4"/>
          </p:nvPr>
        </p:nvSpPr>
        <p:spPr/>
        <p:txBody>
          <a:bodyPr/>
          <a:lstStyle/>
          <a:p>
            <a:fld id="{41B81EEA-DF2A-1C47-9781-44818CAE4220}" type="slidenum">
              <a:rPr lang="ru-RU" smtClean="0">
                <a:solidFill>
                  <a:prstClr val="black">
                    <a:lumMod val="50000"/>
                    <a:lumOff val="50000"/>
                  </a:prstClr>
                </a:solidFill>
              </a:rPr>
              <a:pPr/>
              <a:t>33</a:t>
            </a:fld>
            <a:endParaRPr lang="ru-RU" dirty="0">
              <a:solidFill>
                <a:prstClr val="black">
                  <a:lumMod val="50000"/>
                  <a:lumOff val="50000"/>
                </a:prstClr>
              </a:solidFill>
            </a:endParaRPr>
          </a:p>
        </p:txBody>
      </p:sp>
      <p:sp>
        <p:nvSpPr>
          <p:cNvPr id="3" name="Текст 2"/>
          <p:cNvSpPr>
            <a:spLocks noGrp="1"/>
          </p:cNvSpPr>
          <p:nvPr>
            <p:ph type="body" sz="quarter" idx="10"/>
          </p:nvPr>
        </p:nvSpPr>
        <p:spPr>
          <a:xfrm>
            <a:off x="377279" y="388474"/>
            <a:ext cx="11569187" cy="544148"/>
          </a:xfrm>
        </p:spPr>
        <p:style>
          <a:lnRef idx="2">
            <a:schemeClr val="accent4">
              <a:shade val="50000"/>
            </a:schemeClr>
          </a:lnRef>
          <a:fillRef idx="1">
            <a:schemeClr val="accent4"/>
          </a:fillRef>
          <a:effectRef idx="0">
            <a:schemeClr val="accent4"/>
          </a:effectRef>
          <a:fontRef idx="minor">
            <a:schemeClr val="lt1"/>
          </a:fontRef>
        </p:style>
        <p:txBody>
          <a:bodyPr/>
          <a:lstStyle/>
          <a:p>
            <a:r>
              <a:rPr lang="ru-RU" dirty="0" smtClean="0"/>
              <a:t>Порядок сбора и обработки данных</a:t>
            </a:r>
            <a:endParaRPr lang="ru-RU" dirty="0"/>
          </a:p>
          <a:p>
            <a:endParaRPr lang="ru-RU" dirty="0"/>
          </a:p>
        </p:txBody>
      </p:sp>
      <p:pic>
        <p:nvPicPr>
          <p:cNvPr id="4" name="Рисунок 3"/>
          <p:cNvPicPr>
            <a:picLocks noChangeAspect="1"/>
          </p:cNvPicPr>
          <p:nvPr/>
        </p:nvPicPr>
        <p:blipFill>
          <a:blip r:embed="rId3"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872097" y="3200001"/>
            <a:ext cx="718104" cy="718104"/>
          </a:xfrm>
          <a:prstGeom prst="rect">
            <a:avLst/>
          </a:prstGeom>
        </p:spPr>
      </p:pic>
      <p:sp>
        <p:nvSpPr>
          <p:cNvPr id="5" name="TextBox 4"/>
          <p:cNvSpPr txBox="1"/>
          <p:nvPr/>
        </p:nvSpPr>
        <p:spPr>
          <a:xfrm>
            <a:off x="260590" y="3918105"/>
            <a:ext cx="3488963" cy="1200329"/>
          </a:xfrm>
          <a:prstGeom prst="rect">
            <a:avLst/>
          </a:prstGeom>
          <a:noFill/>
        </p:spPr>
        <p:txBody>
          <a:bodyPr wrap="square" rtlCol="0">
            <a:spAutoFit/>
          </a:bodyPr>
          <a:lstStyle/>
          <a:p>
            <a:r>
              <a:rPr lang="ru-RU" dirty="0" smtClean="0">
                <a:solidFill>
                  <a:prstClr val="black"/>
                </a:solidFill>
              </a:rPr>
              <a:t>ЮРИДИЧЕСКОЕ ЛИЦО предоставляет отчет по месту фактического осуществления деятельности</a:t>
            </a:r>
            <a:endParaRPr lang="ru-RU" dirty="0">
              <a:solidFill>
                <a:prstClr val="black"/>
              </a:solidFill>
            </a:endParaRPr>
          </a:p>
        </p:txBody>
      </p:sp>
      <p:pic>
        <p:nvPicPr>
          <p:cNvPr id="8" name="Рисунок 7"/>
          <p:cNvPicPr>
            <a:picLocks noChangeAspect="1"/>
          </p:cNvPicPr>
          <p:nvPr/>
        </p:nvPicPr>
        <p:blipFill>
          <a:blip r:embed="rId4"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2036701" y="1349361"/>
            <a:ext cx="914402" cy="911354"/>
          </a:xfrm>
          <a:prstGeom prst="rect">
            <a:avLst/>
          </a:prstGeom>
        </p:spPr>
      </p:pic>
      <p:cxnSp>
        <p:nvCxnSpPr>
          <p:cNvPr id="12" name="Прямая со стрелкой 11"/>
          <p:cNvCxnSpPr/>
          <p:nvPr/>
        </p:nvCxnSpPr>
        <p:spPr>
          <a:xfrm flipV="1">
            <a:off x="1438275" y="2447955"/>
            <a:ext cx="492127" cy="752046"/>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659246" y="2060351"/>
            <a:ext cx="1669312" cy="584775"/>
          </a:xfrm>
          <a:prstGeom prst="rect">
            <a:avLst/>
          </a:prstGeom>
          <a:noFill/>
        </p:spPr>
        <p:txBody>
          <a:bodyPr wrap="square" rtlCol="0">
            <a:spAutoFit/>
          </a:bodyPr>
          <a:lstStyle/>
          <a:p>
            <a:pPr algn="ctr"/>
            <a:r>
              <a:rPr lang="ru-RU" sz="1600" dirty="0" smtClean="0">
                <a:solidFill>
                  <a:prstClr val="black"/>
                </a:solidFill>
              </a:rPr>
              <a:t>ЭЛЕКТРОННЫЙ </a:t>
            </a:r>
            <a:endParaRPr lang="en-US" sz="1600" dirty="0" smtClean="0">
              <a:solidFill>
                <a:prstClr val="black"/>
              </a:solidFill>
            </a:endParaRPr>
          </a:p>
          <a:p>
            <a:pPr algn="ctr"/>
            <a:r>
              <a:rPr lang="ru-RU" sz="1600" dirty="0" smtClean="0">
                <a:solidFill>
                  <a:prstClr val="black"/>
                </a:solidFill>
              </a:rPr>
              <a:t>ФОРМАТ</a:t>
            </a:r>
            <a:endParaRPr lang="ru-RU" sz="1600" dirty="0">
              <a:solidFill>
                <a:prstClr val="black"/>
              </a:solidFill>
            </a:endParaRPr>
          </a:p>
        </p:txBody>
      </p:sp>
      <p:pic>
        <p:nvPicPr>
          <p:cNvPr id="1032" name="Picture 8" descr="OwenLogic. ÐÐ¸ÑÑÑÐ¸Ð±ÑÑÐ¸Ð²Ñ"/>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83245" y="1240728"/>
            <a:ext cx="716747" cy="573969"/>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Прямая со стрелкой 17"/>
          <p:cNvCxnSpPr/>
          <p:nvPr/>
        </p:nvCxnSpPr>
        <p:spPr>
          <a:xfrm flipV="1">
            <a:off x="2992218" y="1549257"/>
            <a:ext cx="525744" cy="23022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213975" y="1793752"/>
            <a:ext cx="1828800" cy="338554"/>
          </a:xfrm>
          <a:prstGeom prst="rect">
            <a:avLst/>
          </a:prstGeom>
          <a:noFill/>
        </p:spPr>
        <p:txBody>
          <a:bodyPr wrap="square" rtlCol="0">
            <a:spAutoFit/>
          </a:bodyPr>
          <a:lstStyle/>
          <a:p>
            <a:r>
              <a:rPr lang="ru-RU" sz="1600" dirty="0" smtClean="0">
                <a:solidFill>
                  <a:prstClr val="black"/>
                </a:solidFill>
              </a:rPr>
              <a:t>Операторы связи</a:t>
            </a:r>
            <a:endParaRPr lang="ru-RU" sz="1600" dirty="0">
              <a:solidFill>
                <a:prstClr val="black"/>
              </a:solidFill>
            </a:endParaRPr>
          </a:p>
        </p:txBody>
      </p:sp>
      <p:pic>
        <p:nvPicPr>
          <p:cNvPr id="26" name="Picture 3" descr="E:\Коллегия\2016\Эмблема.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22634" y="2239309"/>
            <a:ext cx="673096" cy="788998"/>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3415314" y="2979960"/>
            <a:ext cx="1426122" cy="584775"/>
          </a:xfrm>
          <a:prstGeom prst="rect">
            <a:avLst/>
          </a:prstGeom>
          <a:noFill/>
        </p:spPr>
        <p:txBody>
          <a:bodyPr wrap="square" rtlCol="0">
            <a:spAutoFit/>
          </a:bodyPr>
          <a:lstStyle/>
          <a:p>
            <a:r>
              <a:rPr lang="en-US" sz="1600" dirty="0">
                <a:solidFill>
                  <a:prstClr val="black"/>
                </a:solidFill>
                <a:hlinkClick r:id="rId7"/>
              </a:rPr>
              <a:t>websbor.gks.ru</a:t>
            </a:r>
            <a:r>
              <a:rPr lang="en-US" sz="1600" dirty="0">
                <a:solidFill>
                  <a:prstClr val="black"/>
                </a:solidFill>
              </a:rPr>
              <a:t> </a:t>
            </a:r>
            <a:endParaRPr lang="ru-RU" sz="1600" dirty="0">
              <a:solidFill>
                <a:prstClr val="black"/>
              </a:solidFill>
            </a:endParaRPr>
          </a:p>
        </p:txBody>
      </p:sp>
      <p:cxnSp>
        <p:nvCxnSpPr>
          <p:cNvPr id="28" name="Прямая со стрелкой 27"/>
          <p:cNvCxnSpPr/>
          <p:nvPr/>
        </p:nvCxnSpPr>
        <p:spPr>
          <a:xfrm>
            <a:off x="2992218" y="2485347"/>
            <a:ext cx="518115" cy="230029"/>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p:cNvCxnSpPr/>
          <p:nvPr/>
        </p:nvCxnSpPr>
        <p:spPr>
          <a:xfrm>
            <a:off x="7608987" y="2704903"/>
            <a:ext cx="241003" cy="5801"/>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024" name="TextBox 1023"/>
          <p:cNvSpPr txBox="1"/>
          <p:nvPr/>
        </p:nvSpPr>
        <p:spPr>
          <a:xfrm>
            <a:off x="5189872" y="1394783"/>
            <a:ext cx="2419115" cy="1915909"/>
          </a:xfrm>
          <a:prstGeom prst="rect">
            <a:avLst/>
          </a:prstGeom>
          <a:noFill/>
          <a:ln w="28575">
            <a:solidFill>
              <a:srgbClr val="0070C0"/>
            </a:solidFill>
          </a:ln>
        </p:spPr>
        <p:txBody>
          <a:bodyPr vert="horz" wrap="square" rtlCol="0">
            <a:spAutoFit/>
          </a:bodyPr>
          <a:lstStyle/>
          <a:p>
            <a:pPr algn="ctr"/>
            <a:r>
              <a:rPr lang="ru-RU" sz="1550" dirty="0" smtClean="0">
                <a:solidFill>
                  <a:prstClr val="black"/>
                </a:solidFill>
              </a:rPr>
              <a:t>ТЕРРИТОРИАЛЬНЫЙ ОРГАН ФЕДЕРАЛЬНОЙ СЛУЖБЫ ГОСУДАРСТВЕНОЙ СТАТИСТИКИ</a:t>
            </a:r>
          </a:p>
          <a:p>
            <a:pPr algn="ctr">
              <a:spcBef>
                <a:spcPts val="1200"/>
              </a:spcBef>
            </a:pPr>
            <a:r>
              <a:rPr lang="ru-RU" sz="1550" dirty="0" smtClean="0">
                <a:solidFill>
                  <a:prstClr val="black"/>
                </a:solidFill>
              </a:rPr>
              <a:t>(прием </a:t>
            </a:r>
            <a:r>
              <a:rPr lang="ru-RU" sz="1550" dirty="0">
                <a:solidFill>
                  <a:prstClr val="black"/>
                </a:solidFill>
              </a:rPr>
              <a:t>и контроль </a:t>
            </a:r>
            <a:r>
              <a:rPr lang="ru-RU" sz="1550" dirty="0" smtClean="0">
                <a:solidFill>
                  <a:prstClr val="black"/>
                </a:solidFill>
              </a:rPr>
              <a:t>отчетов)</a:t>
            </a:r>
            <a:endParaRPr lang="ru-RU" sz="1550" dirty="0">
              <a:solidFill>
                <a:prstClr val="black"/>
              </a:solidFill>
            </a:endParaRPr>
          </a:p>
        </p:txBody>
      </p:sp>
      <p:cxnSp>
        <p:nvCxnSpPr>
          <p:cNvPr id="56" name="Прямая со стрелкой 55"/>
          <p:cNvCxnSpPr/>
          <p:nvPr/>
        </p:nvCxnSpPr>
        <p:spPr>
          <a:xfrm>
            <a:off x="4508245" y="1549257"/>
            <a:ext cx="630825" cy="33165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59" name="Прямая со стрелкой 58"/>
          <p:cNvCxnSpPr/>
          <p:nvPr/>
        </p:nvCxnSpPr>
        <p:spPr>
          <a:xfrm>
            <a:off x="4494741" y="2706997"/>
            <a:ext cx="572503" cy="55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050" name="TextBox 1049"/>
          <p:cNvSpPr txBox="1"/>
          <p:nvPr/>
        </p:nvSpPr>
        <p:spPr>
          <a:xfrm>
            <a:off x="7697583" y="1113374"/>
            <a:ext cx="4248883" cy="3046988"/>
          </a:xfrm>
          <a:prstGeom prst="rect">
            <a:avLst/>
          </a:prstGeom>
          <a:noFill/>
          <a:ln>
            <a:solidFill>
              <a:schemeClr val="tx1"/>
            </a:solidFill>
            <a:prstDash val="dashDot"/>
          </a:ln>
        </p:spPr>
        <p:txBody>
          <a:bodyPr wrap="square" rtlCol="0">
            <a:spAutoFit/>
          </a:bodyPr>
          <a:lstStyle/>
          <a:p>
            <a:pPr algn="ctr"/>
            <a:r>
              <a:rPr lang="ru-RU" sz="1600" dirty="0" smtClean="0">
                <a:solidFill>
                  <a:prstClr val="black"/>
                </a:solidFill>
              </a:rPr>
              <a:t>ЦЕНТРАЛИЗОВАННАЯ СИСТЕМА ОБРАБОТКИ ДАННЫХ </a:t>
            </a:r>
          </a:p>
          <a:p>
            <a:pPr algn="ctr"/>
            <a:r>
              <a:rPr lang="ru-RU" sz="1600" dirty="0" smtClean="0">
                <a:solidFill>
                  <a:prstClr val="black"/>
                </a:solidFill>
              </a:rPr>
              <a:t>(ЦСОД)</a:t>
            </a:r>
          </a:p>
          <a:p>
            <a:pPr algn="ctr"/>
            <a:endParaRPr lang="ru-RU" sz="1600" dirty="0">
              <a:solidFill>
                <a:prstClr val="black"/>
              </a:solidFill>
            </a:endParaRPr>
          </a:p>
          <a:p>
            <a:pPr algn="ctr"/>
            <a:endParaRPr lang="ru-RU" sz="1600" dirty="0" smtClean="0">
              <a:solidFill>
                <a:prstClr val="black"/>
              </a:solidFill>
            </a:endParaRPr>
          </a:p>
          <a:p>
            <a:pPr algn="ctr"/>
            <a:endParaRPr lang="ru-RU" sz="1600" dirty="0">
              <a:solidFill>
                <a:prstClr val="black"/>
              </a:solidFill>
            </a:endParaRPr>
          </a:p>
          <a:p>
            <a:pPr algn="ctr"/>
            <a:endParaRPr lang="ru-RU" sz="1600" dirty="0" smtClean="0">
              <a:solidFill>
                <a:prstClr val="black"/>
              </a:solidFill>
            </a:endParaRPr>
          </a:p>
          <a:p>
            <a:pPr algn="ctr"/>
            <a:endParaRPr lang="ru-RU" sz="1600" dirty="0">
              <a:solidFill>
                <a:prstClr val="black"/>
              </a:solidFill>
            </a:endParaRPr>
          </a:p>
          <a:p>
            <a:pPr algn="ctr"/>
            <a:endParaRPr lang="ru-RU" sz="1600" dirty="0" smtClean="0">
              <a:solidFill>
                <a:prstClr val="black"/>
              </a:solidFill>
            </a:endParaRPr>
          </a:p>
          <a:p>
            <a:pPr algn="ctr"/>
            <a:endParaRPr lang="ru-RU" sz="1600" dirty="0">
              <a:solidFill>
                <a:prstClr val="black"/>
              </a:solidFill>
            </a:endParaRPr>
          </a:p>
          <a:p>
            <a:pPr algn="ctr"/>
            <a:endParaRPr lang="ru-RU" sz="1600" dirty="0">
              <a:solidFill>
                <a:prstClr val="black"/>
              </a:solidFill>
            </a:endParaRPr>
          </a:p>
          <a:p>
            <a:pPr algn="ctr"/>
            <a:endParaRPr lang="ru-RU" sz="1600" dirty="0" smtClean="0">
              <a:solidFill>
                <a:prstClr val="black"/>
              </a:solidFill>
            </a:endParaRPr>
          </a:p>
        </p:txBody>
      </p:sp>
      <p:sp>
        <p:nvSpPr>
          <p:cNvPr id="1051" name="TextBox 1050"/>
          <p:cNvSpPr txBox="1"/>
          <p:nvPr/>
        </p:nvSpPr>
        <p:spPr>
          <a:xfrm>
            <a:off x="7883858" y="2393996"/>
            <a:ext cx="1785083" cy="646331"/>
          </a:xfrm>
          <a:prstGeom prst="rect">
            <a:avLst/>
          </a:prstGeom>
          <a:noFill/>
          <a:ln w="28575">
            <a:solidFill>
              <a:srgbClr val="0070C0"/>
            </a:solidFill>
          </a:ln>
        </p:spPr>
        <p:txBody>
          <a:bodyPr wrap="square" rtlCol="0">
            <a:spAutoFit/>
          </a:bodyPr>
          <a:lstStyle/>
          <a:p>
            <a:pPr algn="ctr"/>
            <a:r>
              <a:rPr lang="ru-RU" dirty="0" smtClean="0">
                <a:solidFill>
                  <a:prstClr val="black"/>
                </a:solidFill>
              </a:rPr>
              <a:t>Региональный уровень</a:t>
            </a:r>
            <a:endParaRPr lang="ru-RU" dirty="0">
              <a:solidFill>
                <a:prstClr val="black"/>
              </a:solidFill>
            </a:endParaRPr>
          </a:p>
        </p:txBody>
      </p:sp>
      <p:sp>
        <p:nvSpPr>
          <p:cNvPr id="36" name="TextBox 35"/>
          <p:cNvSpPr txBox="1"/>
          <p:nvPr/>
        </p:nvSpPr>
        <p:spPr>
          <a:xfrm>
            <a:off x="10005565" y="2393996"/>
            <a:ext cx="1850065" cy="646331"/>
          </a:xfrm>
          <a:prstGeom prst="rect">
            <a:avLst/>
          </a:prstGeom>
          <a:noFill/>
          <a:ln w="28575">
            <a:solidFill>
              <a:srgbClr val="0070C0"/>
            </a:solidFill>
          </a:ln>
        </p:spPr>
        <p:txBody>
          <a:bodyPr wrap="square" rtlCol="0">
            <a:spAutoFit/>
          </a:bodyPr>
          <a:lstStyle/>
          <a:p>
            <a:pPr algn="ctr"/>
            <a:r>
              <a:rPr lang="ru-RU" dirty="0" smtClean="0">
                <a:solidFill>
                  <a:prstClr val="black"/>
                </a:solidFill>
              </a:rPr>
              <a:t>Федеральный уровень</a:t>
            </a:r>
            <a:endParaRPr lang="ru-RU" dirty="0">
              <a:solidFill>
                <a:prstClr val="black"/>
              </a:solidFill>
            </a:endParaRPr>
          </a:p>
        </p:txBody>
      </p:sp>
      <p:sp>
        <p:nvSpPr>
          <p:cNvPr id="45" name="TextBox 44"/>
          <p:cNvSpPr txBox="1"/>
          <p:nvPr/>
        </p:nvSpPr>
        <p:spPr>
          <a:xfrm>
            <a:off x="3683246" y="4503471"/>
            <a:ext cx="8370862" cy="646331"/>
          </a:xfrm>
          <a:prstGeom prst="rect">
            <a:avLst/>
          </a:prstGeom>
          <a:noFill/>
          <a:ln w="28575">
            <a:solidFill>
              <a:srgbClr val="FF0000"/>
            </a:solidFill>
          </a:ln>
        </p:spPr>
        <p:txBody>
          <a:bodyPr wrap="square" rtlCol="0">
            <a:spAutoFit/>
          </a:bodyPr>
          <a:lstStyle/>
          <a:p>
            <a:pPr algn="ctr"/>
            <a:r>
              <a:rPr lang="ru-RU" dirty="0" smtClean="0">
                <a:solidFill>
                  <a:prstClr val="black"/>
                </a:solidFill>
              </a:rPr>
              <a:t>РОССТАТ</a:t>
            </a:r>
          </a:p>
          <a:p>
            <a:pPr algn="ctr"/>
            <a:r>
              <a:rPr lang="ru-RU" dirty="0" smtClean="0">
                <a:solidFill>
                  <a:prstClr val="black"/>
                </a:solidFill>
              </a:rPr>
              <a:t>Анализ полученных данных и </a:t>
            </a:r>
            <a:r>
              <a:rPr lang="ru-RU" b="1" dirty="0" smtClean="0">
                <a:solidFill>
                  <a:srgbClr val="FF0000"/>
                </a:solidFill>
              </a:rPr>
              <a:t>предоставление информации пользователям </a:t>
            </a:r>
            <a:endParaRPr lang="ru-RU" b="1" dirty="0">
              <a:solidFill>
                <a:srgbClr val="FF0000"/>
              </a:solidFill>
            </a:endParaRPr>
          </a:p>
        </p:txBody>
      </p:sp>
      <p:cxnSp>
        <p:nvCxnSpPr>
          <p:cNvPr id="57" name="Прямая со стрелкой 56"/>
          <p:cNvCxnSpPr/>
          <p:nvPr/>
        </p:nvCxnSpPr>
        <p:spPr>
          <a:xfrm flipH="1">
            <a:off x="9505507" y="4160362"/>
            <a:ext cx="459226" cy="32863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3" name="Прямая со стрелкой 62"/>
          <p:cNvCxnSpPr/>
          <p:nvPr/>
        </p:nvCxnSpPr>
        <p:spPr>
          <a:xfrm>
            <a:off x="9723569" y="2701544"/>
            <a:ext cx="258482"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pic>
        <p:nvPicPr>
          <p:cNvPr id="44" name="Picture 4" descr="ÐÐ¾Ð²Ð°Ñ ÑÑÐ»ÑÐ³Ð° Ð¾Ñ Ð Ð¾ÑÑÑÐ°ÑÐ°! - ÐÑÐ¸ÑÐ¸Ð°Ð»ÑÐ½ÑÐ¹ ÑÐ°Ð¹Ñ ÐÐ´Ð¼Ð¸Ð½Ð¸ÑÑÑÐ°ÑÐ¸Ð¸ Ð£ÑÑÑ-ÐÐ¾Ð½ÐµÑÐºÐ¾Ð³Ð¾  ÑÐ°Ð¹Ð¾Ð½Ð°"/>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310" y="1240728"/>
            <a:ext cx="1384891" cy="1359633"/>
          </a:xfrm>
          <a:prstGeom prst="rect">
            <a:avLst/>
          </a:prstGeom>
          <a:noFill/>
          <a:extLst>
            <a:ext uri="{909E8E84-426E-40DD-AFC4-6F175D3DCCD1}">
              <a14:hiddenFill xmlns:a14="http://schemas.microsoft.com/office/drawing/2010/main">
                <a:solidFill>
                  <a:srgbClr val="FFFFFF"/>
                </a:solidFill>
              </a14:hiddenFill>
            </a:ext>
          </a:extLst>
        </p:spPr>
      </p:pic>
      <p:sp>
        <p:nvSpPr>
          <p:cNvPr id="11" name="Стрелка вправо с вырезом 10"/>
          <p:cNvSpPr/>
          <p:nvPr/>
        </p:nvSpPr>
        <p:spPr>
          <a:xfrm rot="5400000">
            <a:off x="7336872" y="5252401"/>
            <a:ext cx="361507" cy="44396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0" name="TextBox 19"/>
          <p:cNvSpPr txBox="1"/>
          <p:nvPr/>
        </p:nvSpPr>
        <p:spPr>
          <a:xfrm>
            <a:off x="6788499" y="5704208"/>
            <a:ext cx="1761794" cy="307777"/>
          </a:xfrm>
          <a:prstGeom prst="rect">
            <a:avLst/>
          </a:prstGeom>
          <a:noFill/>
        </p:spPr>
        <p:txBody>
          <a:bodyPr wrap="square" rtlCol="0">
            <a:spAutoFit/>
          </a:bodyPr>
          <a:lstStyle/>
          <a:p>
            <a:r>
              <a:rPr lang="ru-RU" sz="1400" b="1" dirty="0" smtClean="0"/>
              <a:t>РАЗМЕЩЕНИЕ</a:t>
            </a:r>
            <a:endParaRPr lang="ru-RU" sz="1400" b="1" dirty="0"/>
          </a:p>
        </p:txBody>
      </p:sp>
      <p:sp>
        <p:nvSpPr>
          <p:cNvPr id="22" name="Прямоугольник 21"/>
          <p:cNvSpPr/>
          <p:nvPr/>
        </p:nvSpPr>
        <p:spPr>
          <a:xfrm>
            <a:off x="9852810" y="6265901"/>
            <a:ext cx="1818167" cy="459904"/>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a:t>
            </a:r>
            <a:r>
              <a:rPr lang="ru-RU" dirty="0" smtClean="0"/>
              <a:t>айт Росстата</a:t>
            </a:r>
            <a:endParaRPr lang="ru-RU" dirty="0"/>
          </a:p>
        </p:txBody>
      </p:sp>
      <p:sp>
        <p:nvSpPr>
          <p:cNvPr id="43" name="Прямоугольник 42"/>
          <p:cNvSpPr/>
          <p:nvPr/>
        </p:nvSpPr>
        <p:spPr>
          <a:xfrm>
            <a:off x="6788499" y="6305125"/>
            <a:ext cx="1818167" cy="459904"/>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ЕМИСС</a:t>
            </a:r>
            <a:endParaRPr lang="ru-RU" dirty="0"/>
          </a:p>
        </p:txBody>
      </p:sp>
      <p:pic>
        <p:nvPicPr>
          <p:cNvPr id="1026" name="Picture 2" descr="C:\Users\sycheva\Downloads\image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820122" y="6373386"/>
            <a:ext cx="968377" cy="36512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11691" y="6305125"/>
            <a:ext cx="941119" cy="43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Прямоугольник 31"/>
          <p:cNvSpPr/>
          <p:nvPr/>
        </p:nvSpPr>
        <p:spPr>
          <a:xfrm>
            <a:off x="3495974" y="6291867"/>
            <a:ext cx="1818167" cy="459904"/>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БД ПМО</a:t>
            </a:r>
            <a:endParaRPr lang="ru-RU" dirty="0"/>
          </a:p>
        </p:txBody>
      </p:sp>
      <p:pic>
        <p:nvPicPr>
          <p:cNvPr id="6" name="Picture 2" descr="https://cdn.onlinewebfonts.com/svg/img_333826.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498603" y="5704208"/>
            <a:ext cx="1100021" cy="1100021"/>
          </a:xfrm>
          <a:prstGeom prst="rect">
            <a:avLst/>
          </a:prstGeom>
          <a:noFill/>
          <a:extLst>
            <a:ext uri="{909E8E84-426E-40DD-AFC4-6F175D3DCCD1}">
              <a14:hiddenFill xmlns:a14="http://schemas.microsoft.com/office/drawing/2010/main">
                <a:solidFill>
                  <a:srgbClr val="FFFFFF"/>
                </a:solidFill>
              </a14:hiddenFill>
            </a:ext>
          </a:extLst>
        </p:spPr>
      </p:pic>
      <p:cxnSp>
        <p:nvCxnSpPr>
          <p:cNvPr id="34" name="Прямая со стрелкой 33"/>
          <p:cNvCxnSpPr>
            <a:stCxn id="20" idx="1"/>
          </p:cNvCxnSpPr>
          <p:nvPr/>
        </p:nvCxnSpPr>
        <p:spPr>
          <a:xfrm flipH="1">
            <a:off x="4255912" y="5858097"/>
            <a:ext cx="2532587" cy="396121"/>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7" name="Прямая со стрелкой 36"/>
          <p:cNvCxnSpPr/>
          <p:nvPr/>
        </p:nvCxnSpPr>
        <p:spPr>
          <a:xfrm>
            <a:off x="8047862" y="5864671"/>
            <a:ext cx="2157294" cy="29462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40" name="Прямая со стрелкой 39"/>
          <p:cNvCxnSpPr/>
          <p:nvPr/>
        </p:nvCxnSpPr>
        <p:spPr>
          <a:xfrm flipH="1">
            <a:off x="7504568" y="5998814"/>
            <a:ext cx="1" cy="255404"/>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07070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4"/>
          </p:nvPr>
        </p:nvSpPr>
        <p:spPr/>
        <p:txBody>
          <a:bodyPr/>
          <a:lstStyle/>
          <a:p>
            <a:fld id="{41B81EEA-DF2A-1C47-9781-44818CAE4220}" type="slidenum">
              <a:rPr lang="ru-RU" smtClean="0">
                <a:solidFill>
                  <a:prstClr val="black">
                    <a:lumMod val="50000"/>
                    <a:lumOff val="50000"/>
                  </a:prstClr>
                </a:solidFill>
              </a:rPr>
              <a:pPr/>
              <a:t>34</a:t>
            </a:fld>
            <a:endParaRPr lang="ru-RU" dirty="0">
              <a:solidFill>
                <a:prstClr val="black">
                  <a:lumMod val="50000"/>
                  <a:lumOff val="50000"/>
                </a:prstClr>
              </a:solidFill>
            </a:endParaRPr>
          </a:p>
        </p:txBody>
      </p:sp>
      <p:sp>
        <p:nvSpPr>
          <p:cNvPr id="3" name="Текст 2"/>
          <p:cNvSpPr>
            <a:spLocks noGrp="1"/>
          </p:cNvSpPr>
          <p:nvPr>
            <p:ph type="body" sz="quarter" idx="10"/>
          </p:nvPr>
        </p:nvSpPr>
        <p:spPr>
          <a:xfrm>
            <a:off x="377279" y="388474"/>
            <a:ext cx="11569187" cy="544148"/>
          </a:xfrm>
        </p:spPr>
        <p:style>
          <a:lnRef idx="2">
            <a:schemeClr val="accent4">
              <a:shade val="50000"/>
            </a:schemeClr>
          </a:lnRef>
          <a:fillRef idx="1">
            <a:schemeClr val="accent4"/>
          </a:fillRef>
          <a:effectRef idx="0">
            <a:schemeClr val="accent4"/>
          </a:effectRef>
          <a:fontRef idx="minor">
            <a:schemeClr val="lt1"/>
          </a:fontRef>
        </p:style>
        <p:txBody>
          <a:bodyPr/>
          <a:lstStyle/>
          <a:p>
            <a:r>
              <a:rPr lang="ru-RU" dirty="0" smtClean="0"/>
              <a:t>Порядок сбора и обработки данных</a:t>
            </a:r>
            <a:endParaRPr lang="ru-RU" dirty="0"/>
          </a:p>
          <a:p>
            <a:endParaRPr lang="ru-RU" dirty="0"/>
          </a:p>
        </p:txBody>
      </p:sp>
      <p:sp>
        <p:nvSpPr>
          <p:cNvPr id="1050" name="TextBox 1049"/>
          <p:cNvSpPr txBox="1"/>
          <p:nvPr/>
        </p:nvSpPr>
        <p:spPr>
          <a:xfrm>
            <a:off x="241300" y="1113374"/>
            <a:ext cx="11705167" cy="3077766"/>
          </a:xfrm>
          <a:prstGeom prst="rect">
            <a:avLst/>
          </a:prstGeom>
          <a:noFill/>
          <a:ln>
            <a:solidFill>
              <a:schemeClr val="tx1"/>
            </a:solidFill>
            <a:prstDash val="dashDot"/>
          </a:ln>
        </p:spPr>
        <p:txBody>
          <a:bodyPr wrap="square" rtlCol="0">
            <a:spAutoFit/>
          </a:bodyPr>
          <a:lstStyle/>
          <a:p>
            <a:r>
              <a:rPr lang="ru-RU" sz="1600" dirty="0" smtClean="0">
                <a:solidFill>
                  <a:prstClr val="black"/>
                </a:solidFill>
              </a:rPr>
              <a:t> 		</a:t>
            </a:r>
            <a:r>
              <a:rPr lang="ru-RU" b="1" dirty="0" smtClean="0">
                <a:solidFill>
                  <a:prstClr val="black"/>
                </a:solidFill>
              </a:rPr>
              <a:t>(ЦСОД</a:t>
            </a:r>
            <a:r>
              <a:rPr lang="ru-RU" b="1" dirty="0">
                <a:solidFill>
                  <a:prstClr val="black"/>
                </a:solidFill>
              </a:rPr>
              <a:t>) РУ</a:t>
            </a:r>
            <a:r>
              <a:rPr lang="ru-RU" dirty="0">
                <a:solidFill>
                  <a:prstClr val="black"/>
                </a:solidFill>
              </a:rPr>
              <a:t>	</a:t>
            </a:r>
            <a:r>
              <a:rPr lang="ru-RU" sz="1600" dirty="0">
                <a:solidFill>
                  <a:prstClr val="black"/>
                </a:solidFill>
              </a:rPr>
              <a:t>					</a:t>
            </a:r>
            <a:r>
              <a:rPr lang="ru-RU" b="1" dirty="0">
                <a:solidFill>
                  <a:prstClr val="black"/>
                </a:solidFill>
              </a:rPr>
              <a:t>(ЦСОД) </a:t>
            </a:r>
            <a:r>
              <a:rPr lang="ru-RU" b="1" dirty="0" smtClean="0">
                <a:solidFill>
                  <a:prstClr val="black"/>
                </a:solidFill>
              </a:rPr>
              <a:t>ФУ</a:t>
            </a:r>
            <a:endParaRPr lang="ru-RU" b="1" dirty="0">
              <a:solidFill>
                <a:prstClr val="black"/>
              </a:solidFill>
            </a:endParaRPr>
          </a:p>
          <a:p>
            <a:endParaRPr lang="ru-RU" sz="1600" dirty="0" smtClean="0">
              <a:solidFill>
                <a:prstClr val="black"/>
              </a:solidFill>
            </a:endParaRPr>
          </a:p>
          <a:p>
            <a:pPr algn="ctr"/>
            <a:endParaRPr lang="ru-RU" sz="1600" dirty="0" smtClean="0">
              <a:solidFill>
                <a:prstClr val="black"/>
              </a:solidFill>
            </a:endParaRPr>
          </a:p>
          <a:p>
            <a:pPr algn="ctr"/>
            <a:endParaRPr lang="ru-RU" sz="1600" dirty="0">
              <a:solidFill>
                <a:prstClr val="black"/>
              </a:solidFill>
            </a:endParaRPr>
          </a:p>
          <a:p>
            <a:pPr algn="ctr"/>
            <a:endParaRPr lang="ru-RU" sz="1600" dirty="0" smtClean="0">
              <a:solidFill>
                <a:prstClr val="black"/>
              </a:solidFill>
            </a:endParaRPr>
          </a:p>
          <a:p>
            <a:pPr algn="ctr"/>
            <a:endParaRPr lang="ru-RU" sz="1600" dirty="0">
              <a:solidFill>
                <a:prstClr val="black"/>
              </a:solidFill>
            </a:endParaRPr>
          </a:p>
          <a:p>
            <a:pPr algn="ctr"/>
            <a:endParaRPr lang="ru-RU" sz="1600" dirty="0" smtClean="0">
              <a:solidFill>
                <a:prstClr val="black"/>
              </a:solidFill>
            </a:endParaRPr>
          </a:p>
          <a:p>
            <a:pPr algn="ctr"/>
            <a:endParaRPr lang="ru-RU" sz="1600" dirty="0">
              <a:solidFill>
                <a:prstClr val="black"/>
              </a:solidFill>
            </a:endParaRPr>
          </a:p>
          <a:p>
            <a:pPr algn="ctr"/>
            <a:endParaRPr lang="ru-RU" sz="1600" dirty="0" smtClean="0">
              <a:solidFill>
                <a:prstClr val="black"/>
              </a:solidFill>
            </a:endParaRPr>
          </a:p>
          <a:p>
            <a:pPr algn="ctr"/>
            <a:endParaRPr lang="ru-RU" sz="1600" dirty="0">
              <a:solidFill>
                <a:prstClr val="black"/>
              </a:solidFill>
            </a:endParaRPr>
          </a:p>
          <a:p>
            <a:pPr algn="ctr"/>
            <a:endParaRPr lang="ru-RU" sz="1600" dirty="0">
              <a:solidFill>
                <a:prstClr val="black"/>
              </a:solidFill>
            </a:endParaRPr>
          </a:p>
          <a:p>
            <a:pPr algn="ctr"/>
            <a:endParaRPr lang="ru-RU" sz="1600" dirty="0" smtClean="0">
              <a:solidFill>
                <a:prstClr val="black"/>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1" y="1541493"/>
            <a:ext cx="5143500" cy="4943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3732" y="1693387"/>
            <a:ext cx="5521529" cy="2688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45719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4"/>
          </p:nvPr>
        </p:nvSpPr>
        <p:spPr/>
        <p:txBody>
          <a:bodyPr/>
          <a:lstStyle/>
          <a:p>
            <a:fld id="{41B81EEA-DF2A-1C47-9781-44818CAE4220}" type="slidenum">
              <a:rPr lang="ru-RU" smtClean="0"/>
              <a:pPr/>
              <a:t>35</a:t>
            </a:fld>
            <a:endParaRPr lang="ru-RU"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98288" y="5708728"/>
            <a:ext cx="493712" cy="50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Текст 2"/>
          <p:cNvSpPr txBox="1">
            <a:spLocks/>
          </p:cNvSpPr>
          <p:nvPr/>
        </p:nvSpPr>
        <p:spPr>
          <a:xfrm>
            <a:off x="338667" y="52977"/>
            <a:ext cx="11175999" cy="780843"/>
          </a:xfrm>
          <a:prstGeom prst="rect">
            <a:avLst/>
          </a:prstGeom>
          <a:solidFill>
            <a:schemeClr val="accent2">
              <a:lumMod val="20000"/>
              <a:lumOff val="80000"/>
            </a:schemeClr>
          </a:solidFill>
        </p:spPr>
        <p:txBody>
          <a:bodyPr anchor="ctr"/>
          <a:lst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33428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700" algn="ctr">
              <a:lnSpc>
                <a:spcPct val="90000"/>
              </a:lnSpc>
            </a:pPr>
            <a:r>
              <a:rPr lang="ru-RU" sz="2400" b="1" dirty="0" smtClean="0"/>
              <a:t>Публикация данных по форме 85-К</a:t>
            </a:r>
            <a:endParaRPr lang="ru-RU" sz="2400" b="1" spc="-10" dirty="0">
              <a:solidFill>
                <a:schemeClr val="accent1">
                  <a:lumMod val="75000"/>
                </a:schemeClr>
              </a:solidFill>
              <a:cs typeface="Arial"/>
            </a:endParaRPr>
          </a:p>
        </p:txBody>
      </p:sp>
      <p:graphicFrame>
        <p:nvGraphicFramePr>
          <p:cNvPr id="8" name="Таблица 7"/>
          <p:cNvGraphicFramePr>
            <a:graphicFrameLocks noGrp="1"/>
          </p:cNvGraphicFramePr>
          <p:nvPr>
            <p:extLst>
              <p:ext uri="{D42A27DB-BD31-4B8C-83A1-F6EECF244321}">
                <p14:modId xmlns:p14="http://schemas.microsoft.com/office/powerpoint/2010/main" val="2730220947"/>
              </p:ext>
            </p:extLst>
          </p:nvPr>
        </p:nvGraphicFramePr>
        <p:xfrm>
          <a:off x="214488" y="763031"/>
          <a:ext cx="11312966" cy="5826760"/>
        </p:xfrm>
        <a:graphic>
          <a:graphicData uri="http://schemas.openxmlformats.org/drawingml/2006/table">
            <a:tbl>
              <a:tblPr firstRow="1" bandRow="1">
                <a:tableStyleId>{00A15C55-8517-42AA-B614-E9B94910E393}</a:tableStyleId>
              </a:tblPr>
              <a:tblGrid>
                <a:gridCol w="6599912">
                  <a:extLst>
                    <a:ext uri="{9D8B030D-6E8A-4147-A177-3AD203B41FA5}">
                      <a16:colId xmlns:a16="http://schemas.microsoft.com/office/drawing/2014/main" val="20000"/>
                    </a:ext>
                  </a:extLst>
                </a:gridCol>
                <a:gridCol w="1934489">
                  <a:extLst>
                    <a:ext uri="{9D8B030D-6E8A-4147-A177-3AD203B41FA5}">
                      <a16:colId xmlns:a16="http://schemas.microsoft.com/office/drawing/2014/main" val="20001"/>
                    </a:ext>
                  </a:extLst>
                </a:gridCol>
                <a:gridCol w="2778565">
                  <a:extLst>
                    <a:ext uri="{9D8B030D-6E8A-4147-A177-3AD203B41FA5}">
                      <a16:colId xmlns:a16="http://schemas.microsoft.com/office/drawing/2014/main" val="20002"/>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dirty="0" smtClean="0">
                          <a:solidFill>
                            <a:schemeClr val="tx1"/>
                          </a:solidFill>
                        </a:rPr>
                        <a:t>Разрезы разработки</a:t>
                      </a:r>
                      <a:endParaRPr lang="ru-RU" sz="1800" dirty="0">
                        <a:solidFill>
                          <a:schemeClr val="tx1"/>
                        </a:solidFill>
                      </a:endParaRPr>
                    </a:p>
                  </a:txBody>
                  <a:tcPr>
                    <a:solidFill>
                      <a:schemeClr val="accent1">
                        <a:lumMod val="20000"/>
                        <a:lumOff val="80000"/>
                      </a:schemeClr>
                    </a:solidFill>
                  </a:tcPr>
                </a:tc>
                <a:tc>
                  <a:txBody>
                    <a:bodyPr/>
                    <a:lstStyle/>
                    <a:p>
                      <a:pPr algn="ctr"/>
                      <a:r>
                        <a:rPr lang="ru-RU" sz="1600" b="1" kern="1200" dirty="0" smtClean="0">
                          <a:solidFill>
                            <a:schemeClr val="tx1"/>
                          </a:solidFill>
                          <a:latin typeface="Arial" panose="020B0604020202020204" pitchFamily="34" charset="0"/>
                          <a:ea typeface="+mn-ea"/>
                          <a:cs typeface="Arial" panose="020B0604020202020204" pitchFamily="34" charset="0"/>
                        </a:rPr>
                        <a:t>Сайт Росстата</a:t>
                      </a:r>
                      <a:endParaRPr lang="ru-RU" sz="1600" b="1" kern="1200" dirty="0">
                        <a:solidFill>
                          <a:schemeClr val="tx1"/>
                        </a:solidFill>
                        <a:latin typeface="Arial" panose="020B0604020202020204" pitchFamily="34" charset="0"/>
                        <a:ea typeface="+mn-ea"/>
                        <a:cs typeface="Arial" panose="020B0604020202020204" pitchFamily="34" charset="0"/>
                      </a:endParaRPr>
                    </a:p>
                  </a:txBody>
                  <a:tcPr>
                    <a:solidFill>
                      <a:schemeClr val="accent1">
                        <a:lumMod val="20000"/>
                        <a:lumOff val="80000"/>
                      </a:schemeClr>
                    </a:solidFill>
                  </a:tcPr>
                </a:tc>
                <a:tc>
                  <a:txBody>
                    <a:bodyPr/>
                    <a:lstStyle/>
                    <a:p>
                      <a:pPr algn="ctr"/>
                      <a:r>
                        <a:rPr lang="ru-RU" sz="1600" b="1" kern="1200" dirty="0" smtClean="0">
                          <a:solidFill>
                            <a:schemeClr val="tx1"/>
                          </a:solidFill>
                          <a:latin typeface="Arial" panose="020B0604020202020204" pitchFamily="34" charset="0"/>
                          <a:ea typeface="+mn-ea"/>
                          <a:cs typeface="Arial" panose="020B0604020202020204" pitchFamily="34" charset="0"/>
                        </a:rPr>
                        <a:t>ЕМИСС</a:t>
                      </a:r>
                      <a:endParaRPr lang="ru-RU" sz="1600" b="1" kern="1200" dirty="0">
                        <a:solidFill>
                          <a:schemeClr val="tx1"/>
                        </a:solidFill>
                        <a:latin typeface="Arial" panose="020B0604020202020204" pitchFamily="34" charset="0"/>
                        <a:ea typeface="+mn-ea"/>
                        <a:cs typeface="Arial" panose="020B0604020202020204" pitchFamily="34" charset="0"/>
                      </a:endParaRPr>
                    </a:p>
                  </a:txBody>
                  <a:tcPr>
                    <a:solidFill>
                      <a:schemeClr val="accent1">
                        <a:lumMod val="20000"/>
                        <a:lumOff val="80000"/>
                      </a:schemeClr>
                    </a:solidFill>
                  </a:tcPr>
                </a:tc>
                <a:extLst>
                  <a:ext uri="{0D108BD9-81ED-4DB2-BD59-A6C34878D82A}">
                    <a16:rowId xmlns:a16="http://schemas.microsoft.com/office/drawing/2014/main" val="10000"/>
                  </a:ext>
                </a:extLst>
              </a:tr>
              <a:tr h="229894">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900" b="1" kern="1200" dirty="0" smtClean="0">
                          <a:solidFill>
                            <a:schemeClr val="accent1">
                              <a:lumMod val="75000"/>
                            </a:schemeClr>
                          </a:solidFill>
                          <a:latin typeface="Arial" panose="020B0604020202020204" pitchFamily="34" charset="0"/>
                          <a:ea typeface="+mn-ea"/>
                          <a:cs typeface="Arial" panose="020B0604020202020204" pitchFamily="34" charset="0"/>
                        </a:rPr>
                        <a:t>по Российской Федерации, субъектам Российской Федерации, федеральным округам</a:t>
                      </a:r>
                      <a:r>
                        <a:rPr lang="ru-RU" sz="1900" b="1" kern="1200" baseline="0" dirty="0" smtClean="0">
                          <a:solidFill>
                            <a:schemeClr val="accent1">
                              <a:lumMod val="75000"/>
                            </a:schemeClr>
                          </a:solidFill>
                          <a:latin typeface="Arial" panose="020B0604020202020204" pitchFamily="34" charset="0"/>
                          <a:ea typeface="+mn-ea"/>
                          <a:cs typeface="Arial" panose="020B0604020202020204" pitchFamily="34" charset="0"/>
                        </a:rPr>
                        <a:t> </a:t>
                      </a:r>
                      <a:endParaRPr lang="ru-RU" sz="1900" b="1" kern="1200" dirty="0" smtClean="0">
                        <a:solidFill>
                          <a:schemeClr val="accent1">
                            <a:lumMod val="75000"/>
                          </a:schemeClr>
                        </a:solidFill>
                        <a:latin typeface="Arial" panose="020B0604020202020204" pitchFamily="34" charset="0"/>
                        <a:ea typeface="+mn-ea"/>
                        <a:cs typeface="Arial" panose="020B0604020202020204" pitchFamily="34" charset="0"/>
                      </a:endParaRPr>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extLst>
                  <a:ext uri="{0D108BD9-81ED-4DB2-BD59-A6C34878D82A}">
                    <a16:rowId xmlns:a16="http://schemas.microsoft.com/office/drawing/2014/main" val="10001"/>
                  </a:ext>
                </a:extLst>
              </a:tr>
              <a:tr h="329635">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900" b="1" kern="1200" dirty="0" smtClean="0">
                          <a:solidFill>
                            <a:schemeClr val="accent1">
                              <a:lumMod val="75000"/>
                            </a:schemeClr>
                          </a:solidFill>
                          <a:latin typeface="Arial" panose="020B0604020202020204" pitchFamily="34" charset="0"/>
                          <a:ea typeface="+mn-ea"/>
                          <a:cs typeface="Arial" panose="020B0604020202020204" pitchFamily="34" charset="0"/>
                        </a:rPr>
                        <a:t>по Арктической зоне Российской Федерации</a:t>
                      </a:r>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extLst>
                  <a:ext uri="{0D108BD9-81ED-4DB2-BD59-A6C34878D82A}">
                    <a16:rowId xmlns:a16="http://schemas.microsoft.com/office/drawing/2014/main" val="10002"/>
                  </a:ext>
                </a:extLst>
              </a:tr>
              <a:tr h="348568">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900" b="1" kern="1200" dirty="0" smtClean="0">
                          <a:solidFill>
                            <a:schemeClr val="accent1">
                              <a:lumMod val="75000"/>
                            </a:schemeClr>
                          </a:solidFill>
                          <a:latin typeface="Arial" panose="020B0604020202020204" pitchFamily="34" charset="0"/>
                          <a:ea typeface="+mn-ea"/>
                          <a:cs typeface="Arial" panose="020B0604020202020204" pitchFamily="34" charset="0"/>
                        </a:rPr>
                        <a:t>по сельским территориям* </a:t>
                      </a:r>
                      <a:endParaRPr lang="ru-RU" sz="1900" b="1" kern="1200" dirty="0">
                        <a:solidFill>
                          <a:schemeClr val="accent1">
                            <a:lumMod val="75000"/>
                          </a:schemeClr>
                        </a:solidFill>
                        <a:latin typeface="Arial" panose="020B0604020202020204" pitchFamily="34" charset="0"/>
                        <a:ea typeface="+mn-ea"/>
                        <a:cs typeface="Arial" panose="020B0604020202020204" pitchFamily="34" charset="0"/>
                      </a:endParaRPr>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extLst>
                  <a:ext uri="{0D108BD9-81ED-4DB2-BD59-A6C34878D82A}">
                    <a16:rowId xmlns:a16="http://schemas.microsoft.com/office/drawing/2014/main" val="10003"/>
                  </a:ext>
                </a:extLst>
              </a:tr>
              <a:tr h="321129">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900" b="1" kern="1200" dirty="0" smtClean="0">
                          <a:solidFill>
                            <a:schemeClr val="accent1">
                              <a:lumMod val="75000"/>
                            </a:schemeClr>
                          </a:solidFill>
                          <a:latin typeface="Arial" panose="020B0604020202020204" pitchFamily="34" charset="0"/>
                          <a:ea typeface="+mn-ea"/>
                          <a:cs typeface="Arial" panose="020B0604020202020204" pitchFamily="34" charset="0"/>
                        </a:rPr>
                        <a:t>по районам Крайнего Севера и местностям, приравненным к ним</a:t>
                      </a:r>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extLst>
                  <a:ext uri="{0D108BD9-81ED-4DB2-BD59-A6C34878D82A}">
                    <a16:rowId xmlns:a16="http://schemas.microsoft.com/office/drawing/2014/main" val="10004"/>
                  </a:ext>
                </a:extLst>
              </a:tr>
              <a:tr h="316876">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900" b="1" kern="1200" dirty="0" smtClean="0">
                          <a:solidFill>
                            <a:schemeClr val="accent1">
                              <a:lumMod val="75000"/>
                            </a:schemeClr>
                          </a:solidFill>
                          <a:latin typeface="Arial" panose="020B0604020202020204" pitchFamily="34" charset="0"/>
                          <a:ea typeface="+mn-ea"/>
                          <a:cs typeface="Arial" panose="020B0604020202020204" pitchFamily="34" charset="0"/>
                        </a:rPr>
                        <a:t>по местам традиционного проживания и традиционной хозяйственной деятельности коренных малочисленных народов Севера, Сибири и Дальнего Востока Российской Федерации </a:t>
                      </a:r>
                      <a:endParaRPr lang="ru-RU" sz="1900" b="1" kern="1200" dirty="0">
                        <a:solidFill>
                          <a:schemeClr val="accent1">
                            <a:lumMod val="75000"/>
                          </a:schemeClr>
                        </a:solidFill>
                        <a:latin typeface="Arial" panose="020B0604020202020204" pitchFamily="34" charset="0"/>
                        <a:ea typeface="+mn-ea"/>
                        <a:cs typeface="Arial" panose="020B0604020202020204" pitchFamily="34" charset="0"/>
                      </a:endParaRPr>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extLst>
                  <a:ext uri="{0D108BD9-81ED-4DB2-BD59-A6C34878D82A}">
                    <a16:rowId xmlns:a16="http://schemas.microsoft.com/office/drawing/2014/main" val="10005"/>
                  </a:ext>
                </a:extLst>
              </a:tr>
              <a:tr h="270067">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900" b="1" kern="1200" dirty="0" smtClean="0">
                          <a:solidFill>
                            <a:schemeClr val="accent1">
                              <a:lumMod val="75000"/>
                            </a:schemeClr>
                          </a:solidFill>
                          <a:latin typeface="Arial" panose="020B0604020202020204" pitchFamily="34" charset="0"/>
                          <a:ea typeface="+mn-ea"/>
                          <a:cs typeface="Arial" panose="020B0604020202020204" pitchFamily="34" charset="0"/>
                        </a:rPr>
                        <a:t>по формам собственности (ОКФС)</a:t>
                      </a:r>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extLst>
                  <a:ext uri="{0D108BD9-81ED-4DB2-BD59-A6C34878D82A}">
                    <a16:rowId xmlns:a16="http://schemas.microsoft.com/office/drawing/2014/main" val="10006"/>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900" b="1" kern="1200" dirty="0" smtClean="0">
                          <a:solidFill>
                            <a:schemeClr val="accent1">
                              <a:lumMod val="75000"/>
                            </a:schemeClr>
                          </a:solidFill>
                          <a:latin typeface="Arial" panose="020B0604020202020204" pitchFamily="34" charset="0"/>
                          <a:ea typeface="+mn-ea"/>
                          <a:cs typeface="Arial" panose="020B0604020202020204" pitchFamily="34" charset="0"/>
                        </a:rPr>
                        <a:t>По типам поселения (городская и сельская местность)</a:t>
                      </a:r>
                      <a:endParaRPr lang="ru-RU" sz="1900" b="1" kern="1200" dirty="0">
                        <a:solidFill>
                          <a:schemeClr val="accent1">
                            <a:lumMod val="75000"/>
                          </a:schemeClr>
                        </a:solidFill>
                        <a:latin typeface="Arial" panose="020B0604020202020204" pitchFamily="34" charset="0"/>
                        <a:ea typeface="+mn-ea"/>
                        <a:cs typeface="Arial" panose="020B0604020202020204" pitchFamily="34" charset="0"/>
                      </a:endParaRPr>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extLst>
                  <a:ext uri="{0D108BD9-81ED-4DB2-BD59-A6C34878D82A}">
                    <a16:rowId xmlns:a16="http://schemas.microsoft.com/office/drawing/2014/main" val="10007"/>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900" b="1" kern="1200" dirty="0" smtClean="0">
                          <a:solidFill>
                            <a:schemeClr val="accent1">
                              <a:lumMod val="75000"/>
                            </a:schemeClr>
                          </a:solidFill>
                          <a:latin typeface="Arial" panose="020B0604020202020204" pitchFamily="34" charset="0"/>
                          <a:ea typeface="+mn-ea"/>
                          <a:cs typeface="Arial" panose="020B0604020202020204" pitchFamily="34" charset="0"/>
                        </a:rPr>
                        <a:t>По полу, по возрасту</a:t>
                      </a:r>
                      <a:endParaRPr lang="ru-RU" sz="1900" b="1" kern="1200" dirty="0">
                        <a:solidFill>
                          <a:schemeClr val="accent1">
                            <a:lumMod val="75000"/>
                          </a:schemeClr>
                        </a:solidFill>
                        <a:latin typeface="Arial" panose="020B0604020202020204" pitchFamily="34" charset="0"/>
                        <a:ea typeface="+mn-ea"/>
                        <a:cs typeface="Arial" panose="020B0604020202020204" pitchFamily="34" charset="0"/>
                      </a:endParaRPr>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extLst>
                  <a:ext uri="{0D108BD9-81ED-4DB2-BD59-A6C34878D82A}">
                    <a16:rowId xmlns:a16="http://schemas.microsoft.com/office/drawing/2014/main" val="10008"/>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900" b="1" kern="1200" dirty="0" smtClean="0">
                          <a:solidFill>
                            <a:schemeClr val="accent1">
                              <a:lumMod val="75000"/>
                            </a:schemeClr>
                          </a:solidFill>
                          <a:latin typeface="Arial" panose="020B0604020202020204" pitchFamily="34" charset="0"/>
                          <a:ea typeface="+mn-ea"/>
                          <a:cs typeface="Arial" panose="020B0604020202020204" pitchFamily="34" charset="0"/>
                        </a:rPr>
                        <a:t>По муниципальным образованиям (ОКТМО)</a:t>
                      </a:r>
                      <a:endParaRPr lang="ru-RU" sz="1900" b="1" kern="1200" dirty="0">
                        <a:solidFill>
                          <a:schemeClr val="accent1">
                            <a:lumMod val="75000"/>
                          </a:schemeClr>
                        </a:solidFill>
                        <a:latin typeface="Arial" panose="020B0604020202020204" pitchFamily="34" charset="0"/>
                        <a:ea typeface="+mn-ea"/>
                        <a:cs typeface="Arial" panose="020B0604020202020204" pitchFamily="34" charset="0"/>
                      </a:endParaRPr>
                    </a:p>
                  </a:txBody>
                  <a:tcPr>
                    <a:solidFill>
                      <a:schemeClr val="accent1">
                        <a:lumMod val="20000"/>
                        <a:lumOff val="80000"/>
                      </a:schemeClr>
                    </a:solidFill>
                  </a:tcPr>
                </a:tc>
                <a:tc>
                  <a:txBody>
                    <a:bodyPr/>
                    <a:lstStyle/>
                    <a:p>
                      <a:endParaRPr lang="ru-RU" dirty="0"/>
                    </a:p>
                  </a:txBody>
                  <a:tcPr>
                    <a:solidFill>
                      <a:schemeClr val="accent1">
                        <a:lumMod val="20000"/>
                        <a:lumOff val="80000"/>
                      </a:schemeClr>
                    </a:solidFill>
                  </a:tcPr>
                </a:tc>
                <a:tc>
                  <a:txBody>
                    <a:bodyPr/>
                    <a:lstStyle/>
                    <a:p>
                      <a:pPr algn="ctr"/>
                      <a:r>
                        <a:rPr lang="ru-RU" sz="1900" b="1" kern="1200" dirty="0" smtClean="0">
                          <a:solidFill>
                            <a:schemeClr val="tx1"/>
                          </a:solidFill>
                          <a:latin typeface="Arial" panose="020B0604020202020204" pitchFamily="34" charset="0"/>
                          <a:ea typeface="+mn-ea"/>
                          <a:cs typeface="Arial" panose="020B0604020202020204" pitchFamily="34" charset="0"/>
                        </a:rPr>
                        <a:t>БД ПМО</a:t>
                      </a:r>
                      <a:endParaRPr lang="ru-RU" sz="1900" b="1" kern="1200" dirty="0">
                        <a:solidFill>
                          <a:schemeClr val="tx1"/>
                        </a:solidFill>
                        <a:latin typeface="Arial" panose="020B0604020202020204" pitchFamily="34" charset="0"/>
                        <a:ea typeface="+mn-ea"/>
                        <a:cs typeface="Arial" panose="020B0604020202020204" pitchFamily="34" charset="0"/>
                      </a:endParaRPr>
                    </a:p>
                  </a:txBody>
                  <a:tcPr>
                    <a:solidFill>
                      <a:schemeClr val="accent1">
                        <a:lumMod val="20000"/>
                        <a:lumOff val="80000"/>
                      </a:schemeClr>
                    </a:solidFill>
                  </a:tcPr>
                </a:tc>
                <a:extLst>
                  <a:ext uri="{0D108BD9-81ED-4DB2-BD59-A6C34878D82A}">
                    <a16:rowId xmlns:a16="http://schemas.microsoft.com/office/drawing/2014/main" val="10009"/>
                  </a:ext>
                </a:extLst>
              </a:tr>
            </a:tbl>
          </a:graphicData>
        </a:graphic>
      </p:graphicFrame>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45094" y="1325066"/>
            <a:ext cx="396362" cy="404452"/>
          </a:xfrm>
          <a:prstGeom prst="rect">
            <a:avLst/>
          </a:prstGeom>
        </p:spPr>
      </p:pic>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2170" y="3644819"/>
            <a:ext cx="396362" cy="404452"/>
          </a:xfrm>
          <a:prstGeom prst="rect">
            <a:avLst/>
          </a:prstGeom>
        </p:spPr>
      </p:pic>
      <p:pic>
        <p:nvPicPr>
          <p:cNvPr id="12" name="Рисунок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55406" y="5250062"/>
            <a:ext cx="396362" cy="404452"/>
          </a:xfrm>
          <a:prstGeom prst="rect">
            <a:avLst/>
          </a:prstGeom>
        </p:spPr>
      </p:pic>
      <p:pic>
        <p:nvPicPr>
          <p:cNvPr id="14" name="Рисунок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96522" y="1813992"/>
            <a:ext cx="396362" cy="404452"/>
          </a:xfrm>
          <a:prstGeom prst="rect">
            <a:avLst/>
          </a:prstGeom>
        </p:spPr>
      </p:pic>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6956" y="2646525"/>
            <a:ext cx="396362" cy="404452"/>
          </a:xfrm>
          <a:prstGeom prst="rect">
            <a:avLst/>
          </a:prstGeom>
        </p:spPr>
      </p:pic>
      <p:pic>
        <p:nvPicPr>
          <p:cNvPr id="16" name="Рисунок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6956" y="3661596"/>
            <a:ext cx="396362" cy="404452"/>
          </a:xfrm>
          <a:prstGeom prst="rect">
            <a:avLst/>
          </a:prstGeom>
        </p:spPr>
      </p:pic>
      <p:pic>
        <p:nvPicPr>
          <p:cNvPr id="17" name="Рисунок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85022" y="2215404"/>
            <a:ext cx="396362" cy="404452"/>
          </a:xfrm>
          <a:prstGeom prst="rect">
            <a:avLst/>
          </a:prstGeom>
        </p:spPr>
      </p:pic>
      <p:pic>
        <p:nvPicPr>
          <p:cNvPr id="18" name="Рисунок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90392" y="2660299"/>
            <a:ext cx="396362" cy="404452"/>
          </a:xfrm>
          <a:prstGeom prst="rect">
            <a:avLst/>
          </a:prstGeom>
        </p:spPr>
      </p:pic>
      <p:pic>
        <p:nvPicPr>
          <p:cNvPr id="19" name="Рисунок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87789" y="5288351"/>
            <a:ext cx="396362" cy="404452"/>
          </a:xfrm>
          <a:prstGeom prst="rect">
            <a:avLst/>
          </a:prstGeom>
        </p:spPr>
      </p:pic>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12737" y="5844196"/>
            <a:ext cx="396362" cy="404452"/>
          </a:xfrm>
          <a:prstGeom prst="rect">
            <a:avLst/>
          </a:prstGeom>
        </p:spPr>
      </p:pic>
      <p:pic>
        <p:nvPicPr>
          <p:cNvPr id="21" name="Рисунок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00861" y="4750908"/>
            <a:ext cx="396362" cy="404452"/>
          </a:xfrm>
          <a:prstGeom prst="rect">
            <a:avLst/>
          </a:prstGeom>
        </p:spPr>
      </p:pic>
      <p:pic>
        <p:nvPicPr>
          <p:cNvPr id="22" name="Рисунок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06362" y="1810952"/>
            <a:ext cx="396362" cy="404452"/>
          </a:xfrm>
          <a:prstGeom prst="rect">
            <a:avLst/>
          </a:prstGeom>
        </p:spPr>
      </p:pic>
      <p:pic>
        <p:nvPicPr>
          <p:cNvPr id="23" name="Рисунок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81426" y="1339081"/>
            <a:ext cx="396362" cy="404452"/>
          </a:xfrm>
          <a:prstGeom prst="rect">
            <a:avLst/>
          </a:prstGeom>
        </p:spPr>
      </p:pic>
      <p:pic>
        <p:nvPicPr>
          <p:cNvPr id="24" name="Рисунок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12737" y="4750908"/>
            <a:ext cx="396362" cy="404452"/>
          </a:xfrm>
          <a:prstGeom prst="rect">
            <a:avLst/>
          </a:prstGeom>
        </p:spPr>
      </p:pic>
      <p:pic>
        <p:nvPicPr>
          <p:cNvPr id="25" name="Рисунок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6956" y="6233911"/>
            <a:ext cx="396362" cy="404452"/>
          </a:xfrm>
          <a:prstGeom prst="rect">
            <a:avLst/>
          </a:prstGeom>
        </p:spPr>
      </p:pic>
      <p:pic>
        <p:nvPicPr>
          <p:cNvPr id="26" name="Рисунок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66501" y="5806914"/>
            <a:ext cx="396362" cy="404452"/>
          </a:xfrm>
          <a:prstGeom prst="rect">
            <a:avLst/>
          </a:prstGeom>
        </p:spPr>
      </p:pic>
    </p:spTree>
    <p:extLst>
      <p:ext uri="{BB962C8B-B14F-4D97-AF65-F5344CB8AC3E}">
        <p14:creationId xmlns:p14="http://schemas.microsoft.com/office/powerpoint/2010/main" val="11710635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4"/>
          </p:nvPr>
        </p:nvSpPr>
        <p:spPr/>
        <p:txBody>
          <a:bodyPr/>
          <a:lstStyle/>
          <a:p>
            <a:fld id="{41B81EEA-DF2A-1C47-9781-44818CAE4220}" type="slidenum">
              <a:rPr lang="ru-RU" smtClean="0"/>
              <a:pPr/>
              <a:t>36</a:t>
            </a:fld>
            <a:endParaRPr lang="ru-RU" dirty="0"/>
          </a:p>
        </p:txBody>
      </p:sp>
      <p:sp>
        <p:nvSpPr>
          <p:cNvPr id="3" name="Текст 2"/>
          <p:cNvSpPr>
            <a:spLocks noGrp="1"/>
          </p:cNvSpPr>
          <p:nvPr>
            <p:ph type="body" sz="quarter" idx="10"/>
          </p:nvPr>
        </p:nvSpPr>
        <p:spPr>
          <a:xfrm>
            <a:off x="169334" y="637740"/>
            <a:ext cx="11853334" cy="936897"/>
          </a:xfrm>
        </p:spPr>
        <p:txBody>
          <a:bodyPr>
            <a:normAutofit/>
          </a:bodyPr>
          <a:lstStyle/>
          <a:p>
            <a:r>
              <a:rPr lang="ru-RU" u="sng" dirty="0"/>
              <a:t>Про </a:t>
            </a:r>
            <a:r>
              <a:rPr lang="ru-RU" u="sng" dirty="0" smtClean="0"/>
              <a:t>базу </a:t>
            </a:r>
            <a:r>
              <a:rPr lang="ru-RU" u="sng" dirty="0"/>
              <a:t>данных показателей муниципальных образований (БД ПМО)</a:t>
            </a:r>
          </a:p>
        </p:txBody>
      </p:sp>
      <p:sp>
        <p:nvSpPr>
          <p:cNvPr id="4" name="Текст 3"/>
          <p:cNvSpPr>
            <a:spLocks noGrp="1"/>
          </p:cNvSpPr>
          <p:nvPr>
            <p:ph type="body" sz="quarter" idx="12"/>
          </p:nvPr>
        </p:nvSpPr>
        <p:spPr>
          <a:xfrm>
            <a:off x="196851" y="1291524"/>
            <a:ext cx="11729155" cy="5424888"/>
          </a:xfrm>
        </p:spPr>
        <p:txBody>
          <a:bodyPr>
            <a:normAutofit fontScale="92500" lnSpcReduction="10000"/>
          </a:bodyPr>
          <a:lstStyle/>
          <a:p>
            <a:r>
              <a:rPr lang="ru-RU" sz="2400" dirty="0" smtClean="0">
                <a:latin typeface="Times New Roman" panose="02020603050405020304" pitchFamily="18" charset="0"/>
                <a:cs typeface="Times New Roman" panose="02020603050405020304" pitchFamily="18" charset="0"/>
              </a:rPr>
              <a:t>       На 01 января 2023г. муниципальных </a:t>
            </a:r>
            <a:r>
              <a:rPr lang="ru-RU" sz="2400" dirty="0">
                <a:latin typeface="Times New Roman" panose="02020603050405020304" pitchFamily="18" charset="0"/>
                <a:cs typeface="Times New Roman" panose="02020603050405020304" pitchFamily="18" charset="0"/>
              </a:rPr>
              <a:t>образований в Российской Федерации </a:t>
            </a:r>
            <a:r>
              <a:rPr lang="ru-RU" sz="2400" dirty="0" smtClean="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18 402 единиц</a:t>
            </a:r>
            <a:r>
              <a:rPr lang="ru-RU" sz="2400" dirty="0" smtClean="0">
                <a:latin typeface="Times New Roman" panose="02020603050405020304" pitchFamily="18" charset="0"/>
                <a:cs typeface="Times New Roman" panose="02020603050405020304" pitchFamily="18" charset="0"/>
              </a:rPr>
              <a:t>.</a:t>
            </a:r>
          </a:p>
          <a:p>
            <a:endParaRPr lang="ru-RU" sz="2400" dirty="0">
              <a:latin typeface="Times New Roman" panose="02020603050405020304" pitchFamily="18" charset="0"/>
              <a:cs typeface="Times New Roman" panose="02020603050405020304" pitchFamily="18" charset="0"/>
            </a:endParaRPr>
          </a:p>
          <a:p>
            <a:pPr algn="ctr"/>
            <a:r>
              <a:rPr lang="ru-RU" sz="2400" dirty="0">
                <a:latin typeface="Times New Roman" panose="02020603050405020304" pitchFamily="18" charset="0"/>
                <a:cs typeface="Times New Roman" panose="02020603050405020304" pitchFamily="18" charset="0"/>
              </a:rPr>
              <a:t>Росстатом формируется 214 показателей, отражающих социально-экономическое положение муниципальных образований (раздел 1.33. «Муниципальная статистика» Федерального плана статистических работ содержит более 50 работ). </a:t>
            </a:r>
            <a:endParaRPr lang="ru-RU" sz="2400" dirty="0" smtClean="0">
              <a:latin typeface="Times New Roman" panose="02020603050405020304" pitchFamily="18" charset="0"/>
              <a:cs typeface="Times New Roman" panose="02020603050405020304" pitchFamily="18" charset="0"/>
            </a:endParaRPr>
          </a:p>
          <a:p>
            <a:endParaRPr lang="ru-RU" sz="2400" dirty="0">
              <a:latin typeface="Times New Roman" panose="02020603050405020304" pitchFamily="18" charset="0"/>
              <a:cs typeface="Times New Roman" panose="02020603050405020304" pitchFamily="18" charset="0"/>
            </a:endParaRPr>
          </a:p>
          <a:p>
            <a:r>
              <a:rPr lang="ru-RU" sz="2400" dirty="0">
                <a:latin typeface="Times New Roman" panose="02020603050405020304" pitchFamily="18" charset="0"/>
                <a:cs typeface="Times New Roman" panose="02020603050405020304" pitchFamily="18" charset="0"/>
              </a:rPr>
              <a:t>Публикуются данные на сайте Росстата в Базе данных показателей муниципальных образований (далее – БД ПМО) в открытом доступе по адресу: </a:t>
            </a:r>
            <a:r>
              <a:rPr lang="en-US" sz="2400" i="1" dirty="0">
                <a:latin typeface="Times New Roman" panose="02020603050405020304" pitchFamily="18" charset="0"/>
                <a:cs typeface="Times New Roman" panose="02020603050405020304" pitchFamily="18" charset="0"/>
              </a:rPr>
              <a:t>rosstat</a:t>
            </a:r>
            <a:r>
              <a:rPr lang="ru-RU" sz="2400" i="1" dirty="0">
                <a:latin typeface="Times New Roman" panose="02020603050405020304" pitchFamily="18" charset="0"/>
                <a:cs typeface="Times New Roman" panose="02020603050405020304" pitchFamily="18" charset="0"/>
              </a:rPr>
              <a:t>.</a:t>
            </a:r>
            <a:r>
              <a:rPr lang="en-US" sz="2400" i="1" dirty="0">
                <a:latin typeface="Times New Roman" panose="02020603050405020304" pitchFamily="18" charset="0"/>
                <a:cs typeface="Times New Roman" panose="02020603050405020304" pitchFamily="18" charset="0"/>
              </a:rPr>
              <a:t>gov</a:t>
            </a:r>
            <a:r>
              <a:rPr lang="ru-RU" sz="2400" i="1" dirty="0">
                <a:latin typeface="Times New Roman" panose="02020603050405020304" pitchFamily="18" charset="0"/>
                <a:cs typeface="Times New Roman" panose="02020603050405020304" pitchFamily="18" charset="0"/>
              </a:rPr>
              <a:t>.</a:t>
            </a:r>
            <a:r>
              <a:rPr lang="en-US" sz="2400" i="1" dirty="0">
                <a:latin typeface="Times New Roman" panose="02020603050405020304" pitchFamily="18" charset="0"/>
                <a:cs typeface="Times New Roman" panose="02020603050405020304" pitchFamily="18" charset="0"/>
              </a:rPr>
              <a:t>ru</a:t>
            </a:r>
            <a:r>
              <a:rPr lang="ru-RU" sz="2400" i="1" dirty="0">
                <a:latin typeface="Times New Roman" panose="02020603050405020304" pitchFamily="18" charset="0"/>
                <a:cs typeface="Times New Roman" panose="02020603050405020304" pitchFamily="18" charset="0"/>
              </a:rPr>
              <a:t> / Статистика / Официальная статистика / Базы данных / Показатели муниципальных образований / </a:t>
            </a:r>
            <a:r>
              <a:rPr lang="ru-RU" sz="2400" dirty="0">
                <a:latin typeface="Times New Roman" panose="02020603050405020304" pitchFamily="18" charset="0"/>
                <a:cs typeface="Times New Roman" panose="02020603050405020304" pitchFamily="18" charset="0"/>
              </a:rPr>
              <a:t>выбрать субъект Российской Федерации</a:t>
            </a:r>
            <a:r>
              <a:rPr lang="ru-RU" sz="2400" i="1" dirty="0">
                <a:latin typeface="Times New Roman" panose="02020603050405020304" pitchFamily="18" charset="0"/>
                <a:cs typeface="Times New Roman" panose="02020603050405020304" pitchFamily="18" charset="0"/>
              </a:rPr>
              <a:t> / </a:t>
            </a:r>
            <a:r>
              <a:rPr lang="ru-RU" sz="2400" dirty="0">
                <a:latin typeface="Times New Roman" panose="02020603050405020304" pitchFamily="18" charset="0"/>
                <a:cs typeface="Times New Roman" panose="02020603050405020304" pitchFamily="18" charset="0"/>
              </a:rPr>
              <a:t>выбрать папку</a:t>
            </a:r>
            <a:r>
              <a:rPr lang="ru-RU" sz="2400" i="1" dirty="0">
                <a:latin typeface="Times New Roman" panose="02020603050405020304" pitchFamily="18" charset="0"/>
                <a:cs typeface="Times New Roman" panose="02020603050405020304" pitchFamily="18" charset="0"/>
              </a:rPr>
              <a:t> / </a:t>
            </a:r>
            <a:r>
              <a:rPr lang="ru-RU" sz="2400" dirty="0">
                <a:latin typeface="Times New Roman" panose="02020603050405020304" pitchFamily="18" charset="0"/>
                <a:cs typeface="Times New Roman" panose="02020603050405020304" pitchFamily="18" charset="0"/>
              </a:rPr>
              <a:t>выбрать показатель</a:t>
            </a:r>
            <a:r>
              <a:rPr lang="ru-RU" sz="2400" i="1" dirty="0" smtClean="0">
                <a:latin typeface="Times New Roman" panose="02020603050405020304" pitchFamily="18" charset="0"/>
                <a:cs typeface="Times New Roman" panose="02020603050405020304" pitchFamily="18" charset="0"/>
              </a:rPr>
              <a:t>.</a:t>
            </a:r>
          </a:p>
          <a:p>
            <a:endParaRPr lang="ru-RU" sz="2400" dirty="0">
              <a:latin typeface="Times New Roman" panose="02020603050405020304" pitchFamily="18" charset="0"/>
              <a:cs typeface="Times New Roman" panose="02020603050405020304" pitchFamily="18" charset="0"/>
            </a:endParaRPr>
          </a:p>
          <a:p>
            <a:r>
              <a:rPr lang="ru-RU" sz="2400" dirty="0">
                <a:latin typeface="Times New Roman" panose="02020603050405020304" pitchFamily="18" charset="0"/>
                <a:cs typeface="Times New Roman" panose="02020603050405020304" pitchFamily="18" charset="0"/>
              </a:rPr>
              <a:t>Во исполнение Федерального закона от 6 октября 2003г. № 131-ФЗ «Об общих принципах организации местного самоуправления в Российской Федерации» и постановления Правительства Российской Федерации от 11 ноября 2006г. № 670 «О порядке предоставления органами местного самоуправления органам государственной власти статистических показателей, характеризующих состояние экономики и социальной сферы муниципального образования»</a:t>
            </a:r>
          </a:p>
          <a:p>
            <a:endParaRPr lang="ru-RU" dirty="0"/>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362" y="1267138"/>
            <a:ext cx="396362" cy="404452"/>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851" y="1999941"/>
            <a:ext cx="396362" cy="404452"/>
          </a:xfrm>
          <a:prstGeom prst="rect">
            <a:avLst/>
          </a:prstGeom>
        </p:spPr>
      </p:pic>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0" y="3278507"/>
            <a:ext cx="396362" cy="404452"/>
          </a:xfrm>
          <a:prstGeom prst="rect">
            <a:avLst/>
          </a:prstGeom>
        </p:spPr>
      </p:pic>
      <p:pic>
        <p:nvPicPr>
          <p:cNvPr id="9" name="Рисунок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0" y="4821166"/>
            <a:ext cx="396362" cy="404452"/>
          </a:xfrm>
          <a:prstGeom prst="rect">
            <a:avLst/>
          </a:prstGeom>
        </p:spPr>
      </p:pic>
    </p:spTree>
    <p:extLst>
      <p:ext uri="{BB962C8B-B14F-4D97-AF65-F5344CB8AC3E}">
        <p14:creationId xmlns:p14="http://schemas.microsoft.com/office/powerpoint/2010/main" val="1760830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4"/>
          </p:nvPr>
        </p:nvSpPr>
        <p:spPr/>
        <p:txBody>
          <a:bodyPr/>
          <a:lstStyle/>
          <a:p>
            <a:fld id="{41B81EEA-DF2A-1C47-9781-44818CAE4220}" type="slidenum">
              <a:rPr lang="ru-RU" smtClean="0"/>
              <a:pPr/>
              <a:t>37</a:t>
            </a:fld>
            <a:endParaRPr lang="ru-RU" dirty="0"/>
          </a:p>
        </p:txBody>
      </p:sp>
      <p:sp>
        <p:nvSpPr>
          <p:cNvPr id="4" name="Текст 3"/>
          <p:cNvSpPr>
            <a:spLocks noGrp="1"/>
          </p:cNvSpPr>
          <p:nvPr>
            <p:ph type="body" sz="quarter" idx="12"/>
          </p:nvPr>
        </p:nvSpPr>
        <p:spPr/>
        <p:txBody>
          <a:bodyPr/>
          <a:lstStyle/>
          <a:p>
            <a:endParaRPr lang="ru-RU"/>
          </a:p>
        </p:txBody>
      </p:sp>
      <p:sp>
        <p:nvSpPr>
          <p:cNvPr id="5" name="Текст 4"/>
          <p:cNvSpPr>
            <a:spLocks noGrp="1"/>
          </p:cNvSpPr>
          <p:nvPr>
            <p:ph type="body" sz="quarter" idx="13"/>
          </p:nvPr>
        </p:nvSpPr>
        <p:spPr/>
        <p:txBody>
          <a:bodyPr/>
          <a:lstStyle/>
          <a:p>
            <a:endParaRPr lang="ru-RU"/>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90562"/>
            <a:ext cx="12170991" cy="5913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818107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4"/>
          </p:nvPr>
        </p:nvSpPr>
        <p:spPr/>
        <p:txBody>
          <a:bodyPr/>
          <a:lstStyle/>
          <a:p>
            <a:fld id="{41B81EEA-DF2A-1C47-9781-44818CAE4220}" type="slidenum">
              <a:rPr lang="ru-RU" smtClean="0"/>
              <a:pPr/>
              <a:t>38</a:t>
            </a:fld>
            <a:endParaRPr lang="ru-RU" dirty="0"/>
          </a:p>
        </p:txBody>
      </p:sp>
      <p:sp>
        <p:nvSpPr>
          <p:cNvPr id="3" name="Текст 2"/>
          <p:cNvSpPr>
            <a:spLocks noGrp="1"/>
          </p:cNvSpPr>
          <p:nvPr>
            <p:ph type="body" sz="quarter" idx="10"/>
          </p:nvPr>
        </p:nvSpPr>
        <p:spPr>
          <a:xfrm>
            <a:off x="297864" y="675840"/>
            <a:ext cx="2613235" cy="936897"/>
          </a:xfrm>
        </p:spPr>
        <p:txBody>
          <a:bodyPr/>
          <a:lstStyle/>
          <a:p>
            <a:r>
              <a:rPr lang="ru-RU" u="sng" dirty="0" smtClean="0"/>
              <a:t>БД ПМО</a:t>
            </a:r>
          </a:p>
          <a:p>
            <a:endParaRPr lang="ru-RU" dirty="0"/>
          </a:p>
        </p:txBody>
      </p:sp>
      <p:sp>
        <p:nvSpPr>
          <p:cNvPr id="4" name="Текст 3"/>
          <p:cNvSpPr>
            <a:spLocks noGrp="1"/>
          </p:cNvSpPr>
          <p:nvPr>
            <p:ph type="body" sz="quarter" idx="12"/>
          </p:nvPr>
        </p:nvSpPr>
        <p:spPr>
          <a:xfrm>
            <a:off x="316523" y="1687112"/>
            <a:ext cx="11687908" cy="4668570"/>
          </a:xfrm>
        </p:spPr>
        <p:txBody>
          <a:bodyPr>
            <a:normAutofit/>
          </a:bodyPr>
          <a:lstStyle/>
          <a:p>
            <a:r>
              <a:rPr lang="ru-RU" sz="3200" dirty="0" smtClean="0">
                <a:solidFill>
                  <a:srgbClr val="FF0000"/>
                </a:solidFill>
                <a:latin typeface="Times New Roman" panose="02020603050405020304" pitchFamily="18" charset="0"/>
                <a:cs typeface="Times New Roman" panose="02020603050405020304" pitchFamily="18" charset="0"/>
              </a:rPr>
              <a:t>Срок загрузки- 30 марта</a:t>
            </a:r>
          </a:p>
          <a:p>
            <a:endParaRPr lang="ru-RU" sz="2000" dirty="0" smtClean="0">
              <a:latin typeface="Times New Roman" panose="02020603050405020304" pitchFamily="18" charset="0"/>
              <a:cs typeface="Times New Roman" panose="02020603050405020304" pitchFamily="18" charset="0"/>
            </a:endParaRPr>
          </a:p>
          <a:p>
            <a:pPr algn="ctr"/>
            <a:r>
              <a:rPr lang="ru-RU" sz="3200" dirty="0" smtClean="0">
                <a:latin typeface="Times New Roman" panose="02020603050405020304" pitchFamily="18" charset="0"/>
                <a:cs typeface="Times New Roman" panose="02020603050405020304" pitchFamily="18" charset="0"/>
              </a:rPr>
              <a:t>Показатели:</a:t>
            </a:r>
          </a:p>
          <a:p>
            <a:pPr marL="355600" indent="-342900">
              <a:buFont typeface="Arial" panose="020B0604020202020204" pitchFamily="34" charset="0"/>
              <a:buChar char="•"/>
            </a:pPr>
            <a:r>
              <a:rPr lang="ru-RU" sz="3200" dirty="0" smtClean="0">
                <a:latin typeface="Times New Roman" panose="02020603050405020304" pitchFamily="18" charset="0"/>
                <a:cs typeface="Times New Roman" panose="02020603050405020304" pitchFamily="18" charset="0"/>
              </a:rPr>
              <a:t>Число мест</a:t>
            </a:r>
          </a:p>
          <a:p>
            <a:pPr marL="355600" indent="-342900">
              <a:buFont typeface="Arial" panose="020B0604020202020204" pitchFamily="34" charset="0"/>
              <a:buChar char="•"/>
            </a:pPr>
            <a:r>
              <a:rPr lang="ru-RU" sz="3200" dirty="0" smtClean="0">
                <a:latin typeface="Times New Roman" panose="02020603050405020304" pitchFamily="18" charset="0"/>
                <a:cs typeface="Times New Roman" panose="02020603050405020304" pitchFamily="18" charset="0"/>
              </a:rPr>
              <a:t>Численность воспитанников</a:t>
            </a:r>
          </a:p>
          <a:p>
            <a:pPr marL="355600" indent="-342900">
              <a:buFont typeface="Arial" panose="020B0604020202020204" pitchFamily="34" charset="0"/>
              <a:buChar char="•"/>
            </a:pPr>
            <a:r>
              <a:rPr lang="ru-RU" sz="3200" dirty="0" smtClean="0">
                <a:latin typeface="Times New Roman" panose="02020603050405020304" pitchFamily="18" charset="0"/>
                <a:cs typeface="Times New Roman" panose="02020603050405020304" pitchFamily="18" charset="0"/>
              </a:rPr>
              <a:t>Численность педагогических работников</a:t>
            </a:r>
          </a:p>
          <a:p>
            <a:pPr marL="355600" indent="-342900">
              <a:buFont typeface="Arial" panose="020B0604020202020204" pitchFamily="34" charset="0"/>
              <a:buChar char="•"/>
            </a:pPr>
            <a:r>
              <a:rPr lang="ru-RU" sz="3200" dirty="0">
                <a:latin typeface="Times New Roman" panose="02020603050405020304" pitchFamily="18" charset="0"/>
                <a:cs typeface="Times New Roman" panose="02020603050405020304" pitchFamily="18" charset="0"/>
              </a:rPr>
              <a:t>Доля муниципальных зданий требующих капитальный ремонт</a:t>
            </a:r>
          </a:p>
          <a:p>
            <a:pPr marL="355600" indent="-342900">
              <a:buFont typeface="Arial" panose="020B0604020202020204" pitchFamily="34" charset="0"/>
              <a:buChar char="•"/>
            </a:pPr>
            <a:r>
              <a:rPr lang="ru-RU" sz="3200" dirty="0" smtClean="0">
                <a:latin typeface="Times New Roman" panose="02020603050405020304" pitchFamily="18" charset="0"/>
                <a:cs typeface="Times New Roman" panose="02020603050405020304" pitchFamily="18" charset="0"/>
              </a:rPr>
              <a:t>Доля детей 1-6 лет получающих дошкольную услугу (расчетный)</a:t>
            </a:r>
          </a:p>
          <a:p>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577498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4"/>
          </p:nvPr>
        </p:nvSpPr>
        <p:spPr/>
        <p:txBody>
          <a:bodyPr/>
          <a:lstStyle/>
          <a:p>
            <a:fld id="{41B81EEA-DF2A-1C47-9781-44818CAE4220}" type="slidenum">
              <a:rPr lang="ru-RU" smtClean="0"/>
              <a:pPr/>
              <a:t>39</a:t>
            </a:fld>
            <a:endParaRPr lang="ru-RU" dirty="0"/>
          </a:p>
        </p:txBody>
      </p:sp>
      <p:sp>
        <p:nvSpPr>
          <p:cNvPr id="4" name="Текст 3"/>
          <p:cNvSpPr>
            <a:spLocks noGrp="1"/>
          </p:cNvSpPr>
          <p:nvPr>
            <p:ph type="body" sz="quarter" idx="12"/>
          </p:nvPr>
        </p:nvSpPr>
        <p:spPr/>
        <p:txBody>
          <a:bodyPr/>
          <a:lstStyle/>
          <a:p>
            <a:endParaRPr lang="ru-RU" dirty="0"/>
          </a:p>
        </p:txBody>
      </p:sp>
      <p:sp>
        <p:nvSpPr>
          <p:cNvPr id="5" name="Текст 4"/>
          <p:cNvSpPr>
            <a:spLocks noGrp="1"/>
          </p:cNvSpPr>
          <p:nvPr>
            <p:ph type="body" sz="quarter" idx="13"/>
          </p:nvPr>
        </p:nvSpPr>
        <p:spPr/>
        <p:txBody>
          <a:bodyPr/>
          <a:lstStyle/>
          <a:p>
            <a:endParaRPr lang="ru-RU"/>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018" y="814388"/>
            <a:ext cx="12103982" cy="56089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36277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rotWithShape="1">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l="21411" r="22970"/>
          <a:stretch/>
        </p:blipFill>
        <p:spPr bwMode="auto">
          <a:xfrm>
            <a:off x="10849364" y="1675487"/>
            <a:ext cx="1030475" cy="972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Номер слайда 1"/>
          <p:cNvSpPr>
            <a:spLocks noGrp="1"/>
          </p:cNvSpPr>
          <p:nvPr>
            <p:ph type="sldNum" sz="quarter" idx="4"/>
          </p:nvPr>
        </p:nvSpPr>
        <p:spPr/>
        <p:txBody>
          <a:bodyPr/>
          <a:lstStyle/>
          <a:p>
            <a:fld id="{41B81EEA-DF2A-1C47-9781-44818CAE4220}" type="slidenum">
              <a:rPr lang="ru-RU" smtClean="0"/>
              <a:pPr/>
              <a:t>4</a:t>
            </a:fld>
            <a:endParaRPr lang="ru-RU"/>
          </a:p>
        </p:txBody>
      </p:sp>
      <p:sp>
        <p:nvSpPr>
          <p:cNvPr id="4" name="Текст 3"/>
          <p:cNvSpPr>
            <a:spLocks noGrp="1"/>
          </p:cNvSpPr>
          <p:nvPr>
            <p:ph type="body" sz="quarter" idx="10"/>
          </p:nvPr>
        </p:nvSpPr>
        <p:spPr>
          <a:xfrm>
            <a:off x="292220" y="1158949"/>
            <a:ext cx="11648143" cy="5305646"/>
          </a:xfrm>
        </p:spPr>
        <p:txBody>
          <a:bodyPr>
            <a:noAutofit/>
          </a:bodyPr>
          <a:lstStyle/>
          <a:p>
            <a:pPr algn="just">
              <a:spcBef>
                <a:spcPts val="0"/>
              </a:spcBef>
            </a:pPr>
            <a:r>
              <a:rPr lang="ru-RU" sz="2000" b="1" dirty="0" smtClean="0">
                <a:latin typeface="Times New Roman" panose="02020603050405020304" pitchFamily="18" charset="0"/>
                <a:cs typeface="Times New Roman" panose="02020603050405020304" pitchFamily="18" charset="0"/>
              </a:rPr>
              <a:t>№ 85-К </a:t>
            </a:r>
            <a:r>
              <a:rPr lang="ru-RU" sz="2000" dirty="0" smtClean="0">
                <a:latin typeface="Times New Roman" panose="02020603050405020304" pitchFamily="18" charset="0"/>
                <a:cs typeface="Times New Roman" panose="02020603050405020304" pitchFamily="18" charset="0"/>
              </a:rPr>
              <a:t>«Сведения о деятельности организации, осуществляющей образовательную деятельность</a:t>
            </a:r>
            <a:r>
              <a:rPr lang="en-US" sz="2000" dirty="0" smtClean="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по образовательным программам дошкольного образования, присмотр и уход за детьми»</a:t>
            </a:r>
          </a:p>
          <a:p>
            <a:pPr algn="just">
              <a:spcBef>
                <a:spcPts val="0"/>
              </a:spcBef>
            </a:pPr>
            <a:endParaRPr lang="ru-RU" sz="2000" b="1" dirty="0" smtClean="0">
              <a:latin typeface="Times New Roman" panose="02020603050405020304" pitchFamily="18" charset="0"/>
              <a:cs typeface="Times New Roman" panose="02020603050405020304" pitchFamily="18" charset="0"/>
            </a:endParaRPr>
          </a:p>
          <a:p>
            <a:pPr>
              <a:spcBef>
                <a:spcPts val="0"/>
              </a:spcBef>
            </a:pPr>
            <a:r>
              <a:rPr lang="ru-RU" sz="2000" b="1" dirty="0" smtClean="0">
                <a:latin typeface="Times New Roman" panose="02020603050405020304" pitchFamily="18" charset="0"/>
                <a:cs typeface="Times New Roman" panose="02020603050405020304" pitchFamily="18" charset="0"/>
              </a:rPr>
              <a:t>Периодичность сбора информации: </a:t>
            </a:r>
            <a:r>
              <a:rPr lang="ru-RU" sz="2000" dirty="0" smtClean="0">
                <a:latin typeface="Times New Roman" panose="02020603050405020304" pitchFamily="18" charset="0"/>
                <a:cs typeface="Times New Roman" panose="02020603050405020304" pitchFamily="18" charset="0"/>
              </a:rPr>
              <a:t>годовая</a:t>
            </a:r>
            <a:br>
              <a:rPr lang="ru-RU" sz="2000" dirty="0" smtClean="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(срок предоставления информации - с 9 по 19 января после отчетного периода)</a:t>
            </a:r>
          </a:p>
          <a:p>
            <a:pPr lvl="0" algn="just">
              <a:spcBef>
                <a:spcPts val="0"/>
              </a:spcBef>
            </a:pPr>
            <a:r>
              <a:rPr lang="ru-RU" sz="2000" b="1" dirty="0" smtClean="0">
                <a:latin typeface="Times New Roman" panose="02020603050405020304" pitchFamily="18" charset="0"/>
                <a:cs typeface="Times New Roman" panose="02020603050405020304" pitchFamily="18" charset="0"/>
              </a:rPr>
              <a:t>Метод статистического наблюдения: </a:t>
            </a:r>
            <a:r>
              <a:rPr lang="ru-RU" sz="2000" dirty="0" smtClean="0">
                <a:latin typeface="Times New Roman" panose="02020603050405020304" pitchFamily="18" charset="0"/>
                <a:cs typeface="Times New Roman" panose="02020603050405020304" pitchFamily="18" charset="0"/>
              </a:rPr>
              <a:t>сплошное наблюдение</a:t>
            </a:r>
          </a:p>
          <a:p>
            <a:pPr algn="just">
              <a:spcBef>
                <a:spcPts val="0"/>
              </a:spcBef>
            </a:pPr>
            <a:endParaRPr lang="ru-RU" sz="2000" b="1" dirty="0" smtClean="0">
              <a:latin typeface="Times New Roman" panose="02020603050405020304" pitchFamily="18" charset="0"/>
              <a:cs typeface="Times New Roman" panose="02020603050405020304" pitchFamily="18" charset="0"/>
            </a:endParaRPr>
          </a:p>
          <a:p>
            <a:pPr algn="just">
              <a:spcBef>
                <a:spcPts val="0"/>
              </a:spcBef>
            </a:pPr>
            <a:r>
              <a:rPr lang="ru-RU" sz="2000" b="1" dirty="0" smtClean="0">
                <a:latin typeface="Times New Roman" panose="02020603050405020304" pitchFamily="18" charset="0"/>
                <a:cs typeface="Times New Roman" panose="02020603050405020304" pitchFamily="18" charset="0"/>
              </a:rPr>
              <a:t>Объекты наблюдения: </a:t>
            </a:r>
            <a:r>
              <a:rPr lang="ru-RU" sz="2000" dirty="0" smtClean="0">
                <a:latin typeface="Times New Roman" panose="02020603050405020304" pitchFamily="18" charset="0"/>
                <a:cs typeface="Times New Roman" panose="02020603050405020304" pitchFamily="18" charset="0"/>
              </a:rPr>
              <a:t>юридические лица (кроме субъектов малого предпринимательства) всех форм собственности и ведомственной принадлежности:</a:t>
            </a:r>
          </a:p>
          <a:p>
            <a:pPr marL="342900" indent="-342900" algn="just">
              <a:spcBef>
                <a:spcPts val="0"/>
              </a:spcBef>
              <a:buFont typeface="Wingdings" panose="05000000000000000000" pitchFamily="2" charset="2"/>
              <a:buChar char="ü"/>
            </a:pPr>
            <a:r>
              <a:rPr lang="ru-RU" sz="2000" dirty="0" smtClean="0">
                <a:latin typeface="Times New Roman" panose="02020603050405020304" pitchFamily="18" charset="0"/>
                <a:cs typeface="Times New Roman" panose="02020603050405020304" pitchFamily="18" charset="0"/>
              </a:rPr>
              <a:t>осуществляющие образовательную деятельность по образовательным программам дошкольного образования на основании действующей лицензии (постоянной, временной),  имеющие </a:t>
            </a:r>
            <a:r>
              <a:rPr lang="ru-RU" sz="2000" b="1" dirty="0" smtClean="0">
                <a:latin typeface="Times New Roman" panose="02020603050405020304" pitchFamily="18" charset="0"/>
                <a:cs typeface="Times New Roman" panose="02020603050405020304" pitchFamily="18" charset="0"/>
              </a:rPr>
              <a:t>лицензию</a:t>
            </a:r>
            <a:r>
              <a:rPr lang="ru-RU" sz="2000" dirty="0" smtClean="0">
                <a:latin typeface="Times New Roman" panose="02020603050405020304" pitchFamily="18" charset="0"/>
                <a:cs typeface="Times New Roman" panose="02020603050405020304" pitchFamily="18" charset="0"/>
              </a:rPr>
              <a:t> на «осуществление образовательной деятельности по программам дошкольного образования»</a:t>
            </a:r>
          </a:p>
          <a:p>
            <a:pPr algn="just">
              <a:spcBef>
                <a:spcPts val="0"/>
              </a:spcBef>
            </a:pPr>
            <a:endParaRPr lang="ru-RU" sz="2000" dirty="0" smtClean="0">
              <a:latin typeface="Times New Roman" panose="02020603050405020304" pitchFamily="18" charset="0"/>
              <a:cs typeface="Times New Roman" panose="02020603050405020304" pitchFamily="18" charset="0"/>
            </a:endParaRPr>
          </a:p>
          <a:p>
            <a:pPr marL="342900" indent="-342900" algn="just">
              <a:spcBef>
                <a:spcPts val="0"/>
              </a:spcBef>
              <a:buFont typeface="Wingdings" panose="05000000000000000000" pitchFamily="2" charset="2"/>
              <a:buChar char="ü"/>
            </a:pPr>
            <a:r>
              <a:rPr lang="ru-RU" sz="2000" dirty="0" smtClean="0">
                <a:latin typeface="Times New Roman" panose="02020603050405020304" pitchFamily="18" charset="0"/>
                <a:cs typeface="Times New Roman" panose="02020603050405020304" pitchFamily="18" charset="0"/>
              </a:rPr>
              <a:t>имеющие основной вид экономической деятельности в соответствии с кодом ОКВЭД2 88.91 – «предоставление услуг по дневному уходу за детьми»</a:t>
            </a:r>
          </a:p>
          <a:p>
            <a:pPr algn="just">
              <a:spcBef>
                <a:spcPts val="0"/>
              </a:spcBef>
            </a:pPr>
            <a:endParaRPr lang="ru-RU" sz="1600" dirty="0">
              <a:latin typeface="Times New Roman" panose="02020603050405020304" pitchFamily="18" charset="0"/>
              <a:cs typeface="Times New Roman" panose="02020603050405020304" pitchFamily="18" charset="0"/>
            </a:endParaRPr>
          </a:p>
          <a:p>
            <a:pPr marL="12700" lvl="0">
              <a:lnSpc>
                <a:spcPct val="90000"/>
              </a:lnSpc>
              <a:spcBef>
                <a:spcPts val="0"/>
              </a:spcBef>
            </a:pPr>
            <a:endParaRPr lang="ru-RU" sz="1800"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1000951" y="577392"/>
            <a:ext cx="9601200" cy="492443"/>
          </a:xfrm>
          <a:prstGeom prst="rect">
            <a:avLst/>
          </a:prstGeom>
        </p:spPr>
        <p:txBody>
          <a:bodyPr wrap="square">
            <a:spAutoFit/>
          </a:bodyPr>
          <a:lstStyle/>
          <a:p>
            <a:pPr algn="ctr"/>
            <a:r>
              <a:rPr lang="ru-RU" sz="2600" b="1" u="sng" dirty="0" smtClean="0">
                <a:solidFill>
                  <a:schemeClr val="accent1">
                    <a:lumMod val="75000"/>
                  </a:schemeClr>
                </a:solidFill>
                <a:latin typeface="Times New Roman" panose="02020603050405020304" pitchFamily="18" charset="0"/>
                <a:cs typeface="Times New Roman" panose="02020603050405020304" pitchFamily="18" charset="0"/>
              </a:rPr>
              <a:t>Федеральное статистическое наблюдение</a:t>
            </a:r>
            <a:endParaRPr lang="ru-RU" sz="2600" b="1" u="sng" dirty="0">
              <a:solidFill>
                <a:schemeClr val="accent1">
                  <a:lumMod val="75000"/>
                </a:schemeClr>
              </a:solidFill>
              <a:latin typeface="Times New Roman" panose="02020603050405020304" pitchFamily="18" charset="0"/>
              <a:cs typeface="Times New Roman" panose="02020603050405020304" pitchFamily="18" charset="0"/>
            </a:endParaRPr>
          </a:p>
        </p:txBody>
      </p:sp>
      <p:grpSp>
        <p:nvGrpSpPr>
          <p:cNvPr id="7" name="Группа 6">
            <a:extLst>
              <a:ext uri="{FF2B5EF4-FFF2-40B4-BE49-F238E27FC236}">
                <a16:creationId xmlns:a16="http://schemas.microsoft.com/office/drawing/2014/main" id="{CAFEBE06-6457-2D41-87DF-28AD37AA02EA}"/>
              </a:ext>
            </a:extLst>
          </p:cNvPr>
          <p:cNvGrpSpPr/>
          <p:nvPr/>
        </p:nvGrpSpPr>
        <p:grpSpPr>
          <a:xfrm>
            <a:off x="11343950" y="5914480"/>
            <a:ext cx="494109" cy="499100"/>
            <a:chOff x="9699205" y="5186438"/>
            <a:chExt cx="440055" cy="444500"/>
          </a:xfrm>
        </p:grpSpPr>
        <p:sp>
          <p:nvSpPr>
            <p:cNvPr id="8"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a:p>
          </p:txBody>
        </p:sp>
        <p:sp>
          <p:nvSpPr>
            <p:cNvPr id="9"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4"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13865886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4"/>
          </p:nvPr>
        </p:nvSpPr>
        <p:spPr/>
        <p:txBody>
          <a:bodyPr/>
          <a:lstStyle/>
          <a:p>
            <a:fld id="{41B81EEA-DF2A-1C47-9781-44818CAE4220}" type="slidenum">
              <a:rPr lang="ru-RU" smtClean="0"/>
              <a:pPr/>
              <a:t>40</a:t>
            </a:fld>
            <a:endParaRPr lang="ru-RU" dirty="0"/>
          </a:p>
        </p:txBody>
      </p:sp>
      <p:sp>
        <p:nvSpPr>
          <p:cNvPr id="3" name="Текст 2"/>
          <p:cNvSpPr>
            <a:spLocks noGrp="1"/>
          </p:cNvSpPr>
          <p:nvPr>
            <p:ph type="body" sz="quarter" idx="10"/>
          </p:nvPr>
        </p:nvSpPr>
        <p:spPr/>
        <p:txBody>
          <a:bodyPr/>
          <a:lstStyle/>
          <a:p>
            <a:endParaRPr lang="ru-RU"/>
          </a:p>
        </p:txBody>
      </p:sp>
      <p:sp>
        <p:nvSpPr>
          <p:cNvPr id="4" name="Текст 3"/>
          <p:cNvSpPr>
            <a:spLocks noGrp="1"/>
          </p:cNvSpPr>
          <p:nvPr>
            <p:ph type="body" sz="quarter" idx="12"/>
          </p:nvPr>
        </p:nvSpPr>
        <p:spPr/>
        <p:txBody>
          <a:bodyPr/>
          <a:lstStyle/>
          <a:p>
            <a:endParaRPr lang="ru-RU"/>
          </a:p>
        </p:txBody>
      </p:sp>
      <p:sp>
        <p:nvSpPr>
          <p:cNvPr id="5" name="Текст 4"/>
          <p:cNvSpPr>
            <a:spLocks noGrp="1"/>
          </p:cNvSpPr>
          <p:nvPr>
            <p:ph type="body" sz="quarter" idx="13"/>
          </p:nvPr>
        </p:nvSpPr>
        <p:spPr/>
        <p:txBody>
          <a:bodyPr/>
          <a:lstStyle/>
          <a:p>
            <a:endParaRPr lang="ru-RU"/>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351327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4"/>
          </p:nvPr>
        </p:nvSpPr>
        <p:spPr/>
        <p:txBody>
          <a:bodyPr/>
          <a:lstStyle/>
          <a:p>
            <a:fld id="{41B81EEA-DF2A-1C47-9781-44818CAE4220}" type="slidenum">
              <a:rPr lang="ru-RU" smtClean="0"/>
              <a:pPr/>
              <a:t>41</a:t>
            </a:fld>
            <a:endParaRPr lang="ru-RU" dirty="0"/>
          </a:p>
        </p:txBody>
      </p:sp>
      <p:sp>
        <p:nvSpPr>
          <p:cNvPr id="4" name="Текст 3"/>
          <p:cNvSpPr>
            <a:spLocks noGrp="1"/>
          </p:cNvSpPr>
          <p:nvPr>
            <p:ph type="body" sz="quarter" idx="12"/>
          </p:nvPr>
        </p:nvSpPr>
        <p:spPr>
          <a:xfrm>
            <a:off x="370630" y="3911600"/>
            <a:ext cx="5811097" cy="2444082"/>
          </a:xfrm>
        </p:spPr>
        <p:txBody>
          <a:bodyPr/>
          <a:lstStyle/>
          <a:p>
            <a:endParaRPr lang="ru-RU" dirty="0"/>
          </a:p>
        </p:txBody>
      </p:sp>
      <p:sp>
        <p:nvSpPr>
          <p:cNvPr id="6" name="Прямоугольник 5"/>
          <p:cNvSpPr/>
          <p:nvPr/>
        </p:nvSpPr>
        <p:spPr>
          <a:xfrm>
            <a:off x="370630" y="668359"/>
            <a:ext cx="9601200" cy="461665"/>
          </a:xfrm>
          <a:prstGeom prst="rect">
            <a:avLst/>
          </a:prstGeom>
        </p:spPr>
        <p:txBody>
          <a:bodyPr wrap="square">
            <a:spAutoFit/>
          </a:bodyPr>
          <a:lstStyle/>
          <a:p>
            <a:r>
              <a:rPr lang="ru-RU" sz="2400" b="1" u="sng" dirty="0" smtClean="0">
                <a:solidFill>
                  <a:schemeClr val="accent1">
                    <a:lumMod val="75000"/>
                  </a:schemeClr>
                </a:solidFill>
              </a:rPr>
              <a:t>Про информационные </a:t>
            </a:r>
            <a:r>
              <a:rPr lang="ru-RU" sz="2400" b="1" u="sng" dirty="0">
                <a:solidFill>
                  <a:schemeClr val="accent1">
                    <a:lumMod val="75000"/>
                  </a:schemeClr>
                </a:solidFill>
              </a:rPr>
              <a:t>системы</a:t>
            </a:r>
          </a:p>
        </p:txBody>
      </p:sp>
      <p:sp>
        <p:nvSpPr>
          <p:cNvPr id="7" name="Текст 3"/>
          <p:cNvSpPr>
            <a:spLocks noGrp="1"/>
          </p:cNvSpPr>
          <p:nvPr>
            <p:ph type="body" sz="quarter" idx="10"/>
          </p:nvPr>
        </p:nvSpPr>
        <p:spPr>
          <a:xfrm>
            <a:off x="370630" y="1257891"/>
            <a:ext cx="11821369" cy="2564809"/>
          </a:xfrm>
        </p:spPr>
        <p:txBody>
          <a:bodyPr>
            <a:normAutofit lnSpcReduction="10000"/>
          </a:bodyPr>
          <a:lstStyle/>
          <a:p>
            <a:pPr algn="ctr">
              <a:lnSpc>
                <a:spcPct val="80000"/>
              </a:lnSpc>
            </a:pPr>
            <a:r>
              <a:rPr lang="ru-RU" sz="4000" dirty="0">
                <a:solidFill>
                  <a:schemeClr val="tx1"/>
                </a:solidFill>
              </a:rPr>
              <a:t>Минпросвещения России</a:t>
            </a:r>
            <a:r>
              <a:rPr lang="ru-RU" sz="4000" dirty="0" smtClean="0">
                <a:solidFill>
                  <a:schemeClr val="tx1"/>
                </a:solidFill>
              </a:rPr>
              <a:t>:</a:t>
            </a:r>
            <a:endParaRPr lang="en-US" sz="4000" dirty="0" smtClean="0">
              <a:solidFill>
                <a:schemeClr val="tx1"/>
              </a:solidFill>
            </a:endParaRPr>
          </a:p>
          <a:p>
            <a:pPr algn="ctr">
              <a:lnSpc>
                <a:spcPct val="80000"/>
              </a:lnSpc>
            </a:pPr>
            <a:endParaRPr lang="ru-RU" sz="4000" dirty="0">
              <a:solidFill>
                <a:schemeClr val="tx1"/>
              </a:solidFill>
            </a:endParaRPr>
          </a:p>
          <a:p>
            <a:pPr>
              <a:lnSpc>
                <a:spcPct val="80000"/>
              </a:lnSpc>
            </a:pPr>
            <a:r>
              <a:rPr lang="ru-RU" sz="1900" b="1" dirty="0">
                <a:solidFill>
                  <a:schemeClr val="tx1"/>
                </a:solidFill>
                <a:latin typeface="Times New Roman" panose="02020603050405020304" pitchFamily="18" charset="0"/>
                <a:cs typeface="Times New Roman" panose="02020603050405020304" pitchFamily="18" charset="0"/>
              </a:rPr>
              <a:t>ФГИС ДДО </a:t>
            </a:r>
            <a:r>
              <a:rPr lang="ru-RU" sz="1900" dirty="0">
                <a:solidFill>
                  <a:schemeClr val="tx1"/>
                </a:solidFill>
                <a:latin typeface="Times New Roman" panose="02020603050405020304" pitchFamily="18" charset="0"/>
                <a:cs typeface="Times New Roman" panose="02020603050405020304" pitchFamily="18" charset="0"/>
              </a:rPr>
              <a:t>− федеральная государственная информационная система доступности дошкольного образования </a:t>
            </a:r>
          </a:p>
          <a:p>
            <a:pPr>
              <a:lnSpc>
                <a:spcPct val="80000"/>
              </a:lnSpc>
            </a:pPr>
            <a:r>
              <a:rPr lang="ru-RU" sz="1900" b="1" dirty="0">
                <a:solidFill>
                  <a:schemeClr val="tx1"/>
                </a:solidFill>
                <a:latin typeface="Times New Roman" panose="02020603050405020304" pitchFamily="18" charset="0"/>
                <a:cs typeface="Times New Roman" panose="02020603050405020304" pitchFamily="18" charset="0"/>
              </a:rPr>
              <a:t>РГИС ДДО </a:t>
            </a:r>
            <a:r>
              <a:rPr lang="ru-RU" sz="1900" dirty="0">
                <a:solidFill>
                  <a:schemeClr val="tx1"/>
                </a:solidFill>
                <a:latin typeface="Times New Roman" panose="02020603050405020304" pitchFamily="18" charset="0"/>
                <a:cs typeface="Times New Roman" panose="02020603050405020304" pitchFamily="18" charset="0"/>
              </a:rPr>
              <a:t>−  федеральная государственная информационная система доступности дошкольного образования </a:t>
            </a:r>
          </a:p>
          <a:p>
            <a:pPr>
              <a:lnSpc>
                <a:spcPct val="80000"/>
              </a:lnSpc>
            </a:pPr>
            <a:r>
              <a:rPr lang="en-US" sz="1900" dirty="0" smtClean="0">
                <a:solidFill>
                  <a:schemeClr val="tx1"/>
                </a:solidFill>
                <a:latin typeface="Times New Roman" panose="02020603050405020304" pitchFamily="18" charset="0"/>
                <a:cs typeface="Times New Roman" panose="02020603050405020304" pitchFamily="18" charset="0"/>
              </a:rPr>
              <a:t>C</a:t>
            </a:r>
            <a:r>
              <a:rPr lang="ru-RU" sz="1900" dirty="0" err="1" smtClean="0">
                <a:solidFill>
                  <a:schemeClr val="tx1"/>
                </a:solidFill>
                <a:latin typeface="Times New Roman" panose="02020603050405020304" pitchFamily="18" charset="0"/>
                <a:cs typeface="Times New Roman" panose="02020603050405020304" pitchFamily="18" charset="0"/>
              </a:rPr>
              <a:t>озданы</a:t>
            </a:r>
            <a:r>
              <a:rPr lang="ru-RU" sz="1900" dirty="0" smtClean="0">
                <a:solidFill>
                  <a:schemeClr val="tx1"/>
                </a:solidFill>
                <a:latin typeface="Times New Roman" panose="02020603050405020304" pitchFamily="18" charset="0"/>
                <a:cs typeface="Times New Roman" panose="02020603050405020304" pitchFamily="18" charset="0"/>
              </a:rPr>
              <a:t> </a:t>
            </a:r>
            <a:r>
              <a:rPr lang="ru-RU" sz="1900" dirty="0">
                <a:solidFill>
                  <a:schemeClr val="tx1"/>
                </a:solidFill>
                <a:latin typeface="Times New Roman" panose="02020603050405020304" pitchFamily="18" charset="0"/>
                <a:cs typeface="Times New Roman" panose="02020603050405020304" pitchFamily="18" charset="0"/>
              </a:rPr>
              <a:t>в целях организации предоставления общедоступного и бесплатного дошкольного образования, присмотра и ухода за детьми в соответствии с частями </a:t>
            </a:r>
            <a:r>
              <a:rPr lang="ru-RU" sz="1900" dirty="0" smtClean="0">
                <a:solidFill>
                  <a:schemeClr val="tx1"/>
                </a:solidFill>
                <a:latin typeface="Times New Roman" panose="02020603050405020304" pitchFamily="18" charset="0"/>
                <a:cs typeface="Times New Roman" panose="02020603050405020304" pitchFamily="18" charset="0"/>
              </a:rPr>
              <a:t>13 </a:t>
            </a:r>
            <a:r>
              <a:rPr lang="ru-RU" sz="1900" dirty="0">
                <a:solidFill>
                  <a:schemeClr val="tx1"/>
                </a:solidFill>
                <a:latin typeface="Times New Roman" panose="02020603050405020304" pitchFamily="18" charset="0"/>
                <a:cs typeface="Times New Roman" panose="02020603050405020304" pitchFamily="18" charset="0"/>
              </a:rPr>
              <a:t>и 14 статьи 98 Федерального </a:t>
            </a:r>
            <a:r>
              <a:rPr lang="ru-RU" sz="1900" dirty="0" smtClean="0">
                <a:solidFill>
                  <a:schemeClr val="tx1"/>
                </a:solidFill>
                <a:latin typeface="Times New Roman" panose="02020603050405020304" pitchFamily="18" charset="0"/>
                <a:cs typeface="Times New Roman" panose="02020603050405020304" pitchFamily="18" charset="0"/>
              </a:rPr>
              <a:t>закона</a:t>
            </a:r>
            <a:br>
              <a:rPr lang="ru-RU" sz="1900" dirty="0" smtClean="0">
                <a:solidFill>
                  <a:schemeClr val="tx1"/>
                </a:solidFill>
                <a:latin typeface="Times New Roman" panose="02020603050405020304" pitchFamily="18" charset="0"/>
                <a:cs typeface="Times New Roman" panose="02020603050405020304" pitchFamily="18" charset="0"/>
              </a:rPr>
            </a:br>
            <a:r>
              <a:rPr lang="ru-RU" sz="1900" dirty="0" smtClean="0">
                <a:solidFill>
                  <a:schemeClr val="tx1"/>
                </a:solidFill>
                <a:latin typeface="Times New Roman" panose="02020603050405020304" pitchFamily="18" charset="0"/>
                <a:cs typeface="Times New Roman" panose="02020603050405020304" pitchFamily="18" charset="0"/>
              </a:rPr>
              <a:t>от </a:t>
            </a:r>
            <a:r>
              <a:rPr lang="ru-RU" sz="1900" dirty="0">
                <a:solidFill>
                  <a:schemeClr val="tx1"/>
                </a:solidFill>
                <a:latin typeface="Times New Roman" panose="02020603050405020304" pitchFamily="18" charset="0"/>
                <a:cs typeface="Times New Roman" panose="02020603050405020304" pitchFamily="18" charset="0"/>
              </a:rPr>
              <a:t>29 декабря 2012 г. № 273-ФЗ </a:t>
            </a:r>
            <a:r>
              <a:rPr lang="ru-RU" sz="1900" dirty="0" smtClean="0">
                <a:solidFill>
                  <a:schemeClr val="tx1"/>
                </a:solidFill>
                <a:latin typeface="Times New Roman" panose="02020603050405020304" pitchFamily="18" charset="0"/>
                <a:cs typeface="Times New Roman" panose="02020603050405020304" pitchFamily="18" charset="0"/>
              </a:rPr>
              <a:t>«</a:t>
            </a:r>
            <a:r>
              <a:rPr lang="ru-RU" sz="1900" dirty="0">
                <a:solidFill>
                  <a:schemeClr val="tx1"/>
                </a:solidFill>
                <a:latin typeface="Times New Roman" panose="02020603050405020304" pitchFamily="18" charset="0"/>
                <a:cs typeface="Times New Roman" panose="02020603050405020304" pitchFamily="18" charset="0"/>
              </a:rPr>
              <a:t>Об образовании в Российской Федерации»</a:t>
            </a:r>
            <a:endParaRPr lang="en-US" sz="1900" dirty="0">
              <a:solidFill>
                <a:schemeClr val="tx1"/>
              </a:solidFill>
              <a:latin typeface="Times New Roman" panose="02020603050405020304" pitchFamily="18" charset="0"/>
              <a:cs typeface="Times New Roman" panose="02020603050405020304" pitchFamily="18" charset="0"/>
            </a:endParaRPr>
          </a:p>
          <a:p>
            <a:endParaRPr lang="ru-RU" dirty="0">
              <a:solidFill>
                <a:schemeClr val="bg1"/>
              </a:solidFill>
            </a:endParaRPr>
          </a:p>
        </p:txBody>
      </p:sp>
      <p:pic>
        <p:nvPicPr>
          <p:cNvPr id="3074" name="Picture 2" descr="https://mpc-murmansk.ru/img/newsimages/0_252ab4203a0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1529" y="756982"/>
            <a:ext cx="2080471" cy="1386981"/>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631" y="3670300"/>
            <a:ext cx="8059736" cy="276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30367" y="3571873"/>
            <a:ext cx="3362325" cy="2867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1834039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42</a:t>
            </a:fld>
            <a:endParaRPr lang="ru-RU" dirty="0">
              <a:solidFill>
                <a:prstClr val="black">
                  <a:tint val="75000"/>
                </a:prstClr>
              </a:solidFill>
            </a:endParaRPr>
          </a:p>
        </p:txBody>
      </p:sp>
      <p:pic>
        <p:nvPicPr>
          <p:cNvPr id="6" name="Объект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691955"/>
            <a:ext cx="12191999" cy="6166045"/>
          </a:xfrm>
        </p:spPr>
      </p:pic>
    </p:spTree>
    <p:extLst>
      <p:ext uri="{BB962C8B-B14F-4D97-AF65-F5344CB8AC3E}">
        <p14:creationId xmlns:p14="http://schemas.microsoft.com/office/powerpoint/2010/main" val="27080748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4"/>
          </p:nvPr>
        </p:nvSpPr>
        <p:spPr/>
        <p:txBody>
          <a:bodyPr/>
          <a:lstStyle/>
          <a:p>
            <a:fld id="{41B81EEA-DF2A-1C47-9781-44818CAE4220}" type="slidenum">
              <a:rPr lang="ru-RU" smtClean="0"/>
              <a:pPr/>
              <a:t>5</a:t>
            </a:fld>
            <a:endParaRPr lang="ru-RU" dirty="0"/>
          </a:p>
        </p:txBody>
      </p:sp>
      <p:sp>
        <p:nvSpPr>
          <p:cNvPr id="4" name="Текст 3"/>
          <p:cNvSpPr>
            <a:spLocks noGrp="1"/>
          </p:cNvSpPr>
          <p:nvPr>
            <p:ph type="body" sz="quarter" idx="10"/>
          </p:nvPr>
        </p:nvSpPr>
        <p:spPr>
          <a:xfrm>
            <a:off x="304920" y="904437"/>
            <a:ext cx="11252080" cy="523220"/>
          </a:xfrm>
          <a:prstGeom prst="rect">
            <a:avLst/>
          </a:prstGeom>
        </p:spPr>
        <p:txBody>
          <a:bodyPr wrap="square">
            <a:spAutoFit/>
          </a:bodyPr>
          <a:lstStyle/>
          <a:p>
            <a:pPr algn="ctr"/>
            <a:r>
              <a:rPr lang="ru-RU" b="1" u="sng" dirty="0" smtClean="0">
                <a:solidFill>
                  <a:schemeClr val="accent1">
                    <a:lumMod val="75000"/>
                  </a:schemeClr>
                </a:solidFill>
                <a:latin typeface="Times New Roman" panose="02020603050405020304" pitchFamily="18" charset="0"/>
                <a:cs typeface="Times New Roman" panose="02020603050405020304" pitchFamily="18" charset="0"/>
              </a:rPr>
              <a:t>Объекты наблюдения</a:t>
            </a:r>
            <a:endParaRPr lang="ru-RU" b="1" u="sng"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584200" y="1513091"/>
            <a:ext cx="11125200" cy="5133713"/>
          </a:xfrm>
          <a:prstGeom prst="rect">
            <a:avLst/>
          </a:prstGeom>
        </p:spPr>
        <p:txBody>
          <a:bodyPr wrap="square">
            <a:spAutoFit/>
          </a:bodyPr>
          <a:lstStyle/>
          <a:p>
            <a:pPr marL="469900" lvl="0" indent="-457200">
              <a:lnSpc>
                <a:spcPct val="90000"/>
              </a:lnSpc>
              <a:spcBef>
                <a:spcPts val="0"/>
              </a:spcBef>
              <a:buFont typeface="Arial" panose="020B0604020202020204" pitchFamily="34" charset="0"/>
              <a:buChar char="•"/>
            </a:pPr>
            <a:r>
              <a:rPr lang="ru-RU" sz="2800" dirty="0">
                <a:latin typeface="Times New Roman" panose="02020603050405020304" pitchFamily="18" charset="0"/>
                <a:cs typeface="Times New Roman" panose="02020603050405020304" pitchFamily="18" charset="0"/>
              </a:rPr>
              <a:t>дошкольные образовательные организации; </a:t>
            </a:r>
          </a:p>
          <a:p>
            <a:pPr marL="12700" lvl="0">
              <a:lnSpc>
                <a:spcPct val="90000"/>
              </a:lnSpc>
              <a:spcBef>
                <a:spcPts val="0"/>
              </a:spcBef>
            </a:pPr>
            <a:endParaRPr lang="ru-RU" sz="2800" dirty="0">
              <a:latin typeface="Times New Roman" panose="02020603050405020304" pitchFamily="18" charset="0"/>
              <a:cs typeface="Times New Roman" panose="02020603050405020304" pitchFamily="18" charset="0"/>
            </a:endParaRPr>
          </a:p>
          <a:p>
            <a:pPr marL="469900" lvl="0" indent="-457200">
              <a:lnSpc>
                <a:spcPct val="90000"/>
              </a:lnSpc>
              <a:spcBef>
                <a:spcPts val="0"/>
              </a:spcBef>
              <a:buFont typeface="Arial" panose="020B0604020202020204" pitchFamily="34" charset="0"/>
              <a:buChar char="•"/>
            </a:pPr>
            <a:r>
              <a:rPr lang="ru-RU" sz="2800" dirty="0" smtClean="0">
                <a:latin typeface="Times New Roman" panose="02020603050405020304" pitchFamily="18" charset="0"/>
                <a:cs typeface="Times New Roman" panose="02020603050405020304" pitchFamily="18" charset="0"/>
              </a:rPr>
              <a:t>организации</a:t>
            </a:r>
            <a:r>
              <a:rPr lang="ru-RU" sz="2800" dirty="0">
                <a:latin typeface="Times New Roman" panose="02020603050405020304" pitchFamily="18" charset="0"/>
                <a:cs typeface="Times New Roman" panose="02020603050405020304" pitchFamily="18" charset="0"/>
              </a:rPr>
              <a:t>, осуществляющие в </a:t>
            </a:r>
            <a:r>
              <a:rPr lang="ru-RU" sz="2800" u="sng" dirty="0">
                <a:latin typeface="Times New Roman" panose="02020603050405020304" pitchFamily="18" charset="0"/>
                <a:cs typeface="Times New Roman" panose="02020603050405020304" pitchFamily="18" charset="0"/>
              </a:rPr>
              <a:t>качестве дополнительной</a:t>
            </a:r>
            <a:r>
              <a:rPr lang="ru-RU" sz="2800" dirty="0">
                <a:latin typeface="Times New Roman" panose="02020603050405020304" pitchFamily="18" charset="0"/>
                <a:cs typeface="Times New Roman" panose="02020603050405020304" pitchFamily="18" charset="0"/>
              </a:rPr>
              <a:t> </a:t>
            </a:r>
            <a:r>
              <a:rPr lang="ru-RU" sz="2800" u="sng" dirty="0">
                <a:latin typeface="Times New Roman" panose="02020603050405020304" pitchFamily="18" charset="0"/>
                <a:cs typeface="Times New Roman" panose="02020603050405020304" pitchFamily="18" charset="0"/>
              </a:rPr>
              <a:t>к своей основной деятельности</a:t>
            </a:r>
            <a:r>
              <a:rPr lang="ru-RU" sz="2800" dirty="0">
                <a:latin typeface="Times New Roman" panose="02020603050405020304" pitchFamily="18" charset="0"/>
                <a:cs typeface="Times New Roman" panose="02020603050405020304" pitchFamily="18" charset="0"/>
              </a:rPr>
              <a:t> образовательную </a:t>
            </a:r>
            <a:r>
              <a:rPr lang="ru-RU" sz="2800" dirty="0" smtClean="0">
                <a:latin typeface="Times New Roman" panose="02020603050405020304" pitchFamily="18" charset="0"/>
                <a:cs typeface="Times New Roman" panose="02020603050405020304" pitchFamily="18" charset="0"/>
              </a:rPr>
              <a:t>деятельность</a:t>
            </a:r>
            <a:br>
              <a:rPr lang="ru-RU" sz="2800" dirty="0" smtClean="0">
                <a:latin typeface="Times New Roman" panose="02020603050405020304" pitchFamily="18" charset="0"/>
                <a:cs typeface="Times New Roman" panose="02020603050405020304" pitchFamily="18" charset="0"/>
              </a:rPr>
            </a:br>
            <a:r>
              <a:rPr lang="ru-RU" sz="2800" dirty="0" smtClean="0">
                <a:latin typeface="Times New Roman" panose="02020603050405020304" pitchFamily="18" charset="0"/>
                <a:cs typeface="Times New Roman" panose="02020603050405020304" pitchFamily="18" charset="0"/>
              </a:rPr>
              <a:t>по </a:t>
            </a:r>
            <a:r>
              <a:rPr lang="ru-RU" sz="2800" dirty="0">
                <a:latin typeface="Times New Roman" panose="02020603050405020304" pitchFamily="18" charset="0"/>
                <a:cs typeface="Times New Roman" panose="02020603050405020304" pitchFamily="18" charset="0"/>
              </a:rPr>
              <a:t>образовательным программам дошкольного образования, присмотр и уход за детьми, а именно:</a:t>
            </a:r>
            <a:br>
              <a:rPr lang="ru-RU" sz="2800" dirty="0">
                <a:latin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a:p>
            <a:pPr marL="298450" lvl="0" indent="-285750">
              <a:lnSpc>
                <a:spcPct val="90000"/>
              </a:lnSpc>
              <a:spcBef>
                <a:spcPts val="0"/>
              </a:spcBef>
              <a:buFont typeface="Wingdings" panose="05000000000000000000" pitchFamily="2" charset="2"/>
              <a:buChar char="ü"/>
            </a:pPr>
            <a:r>
              <a:rPr lang="ru-RU" sz="2800" dirty="0">
                <a:latin typeface="Times New Roman" panose="02020603050405020304" pitchFamily="18" charset="0"/>
                <a:cs typeface="Times New Roman" panose="02020603050405020304" pitchFamily="18" charset="0"/>
              </a:rPr>
              <a:t>  общеобразовательные организации</a:t>
            </a:r>
          </a:p>
          <a:p>
            <a:pPr marL="298450" lvl="0" indent="-285750">
              <a:lnSpc>
                <a:spcPct val="90000"/>
              </a:lnSpc>
              <a:spcBef>
                <a:spcPts val="0"/>
              </a:spcBef>
              <a:buFont typeface="Wingdings" panose="05000000000000000000" pitchFamily="2" charset="2"/>
              <a:buChar char="ü"/>
            </a:pPr>
            <a:r>
              <a:rPr lang="ru-RU" sz="2800" dirty="0">
                <a:latin typeface="Times New Roman" panose="02020603050405020304" pitchFamily="18" charset="0"/>
                <a:cs typeface="Times New Roman" panose="02020603050405020304" pitchFamily="18" charset="0"/>
              </a:rPr>
              <a:t>  профессиональные образовательные организации </a:t>
            </a:r>
          </a:p>
          <a:p>
            <a:pPr marL="298450" lvl="0" indent="-285750">
              <a:lnSpc>
                <a:spcPct val="90000"/>
              </a:lnSpc>
              <a:spcBef>
                <a:spcPts val="0"/>
              </a:spcBef>
              <a:buFont typeface="Wingdings" panose="05000000000000000000" pitchFamily="2" charset="2"/>
              <a:buChar char="ü"/>
            </a:pPr>
            <a:r>
              <a:rPr lang="ru-RU" sz="2800" dirty="0">
                <a:latin typeface="Times New Roman" panose="02020603050405020304" pitchFamily="18" charset="0"/>
                <a:cs typeface="Times New Roman" panose="02020603050405020304" pitchFamily="18" charset="0"/>
              </a:rPr>
              <a:t>  организации высшего образования </a:t>
            </a:r>
          </a:p>
          <a:p>
            <a:pPr marL="298450" lvl="0" indent="-285750">
              <a:lnSpc>
                <a:spcPct val="90000"/>
              </a:lnSpc>
              <a:spcBef>
                <a:spcPts val="0"/>
              </a:spcBef>
              <a:buFont typeface="Wingdings" panose="05000000000000000000" pitchFamily="2" charset="2"/>
              <a:buChar char="ü"/>
            </a:pPr>
            <a:r>
              <a:rPr lang="ru-RU" sz="2800" dirty="0">
                <a:latin typeface="Times New Roman" panose="02020603050405020304" pitchFamily="18" charset="0"/>
                <a:cs typeface="Times New Roman" panose="02020603050405020304" pitchFamily="18" charset="0"/>
              </a:rPr>
              <a:t>  организации дополнительного образования детей</a:t>
            </a:r>
          </a:p>
          <a:p>
            <a:pPr marL="298450" lvl="0" indent="-285750">
              <a:lnSpc>
                <a:spcPct val="90000"/>
              </a:lnSpc>
              <a:spcBef>
                <a:spcPts val="0"/>
              </a:spcBef>
              <a:buFont typeface="Wingdings" panose="05000000000000000000" pitchFamily="2" charset="2"/>
              <a:buChar char="ü"/>
            </a:pPr>
            <a:r>
              <a:rPr lang="ru-RU" sz="2800" dirty="0" smtClean="0">
                <a:latin typeface="Times New Roman" panose="02020603050405020304" pitchFamily="18" charset="0"/>
                <a:cs typeface="Times New Roman" panose="02020603050405020304" pitchFamily="18" charset="0"/>
              </a:rPr>
              <a:t>  иные </a:t>
            </a:r>
            <a:r>
              <a:rPr lang="ru-RU" sz="2800" dirty="0">
                <a:latin typeface="Times New Roman" panose="02020603050405020304" pitchFamily="18" charset="0"/>
                <a:cs typeface="Times New Roman" panose="02020603050405020304" pitchFamily="18" charset="0"/>
              </a:rPr>
              <a:t>юридические лица, к которым относятся организации здравоохранения,</a:t>
            </a:r>
            <a:r>
              <a:rPr lang="en-US" sz="2800" dirty="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социального обслуживания, науки</a:t>
            </a:r>
            <a:r>
              <a:rPr lang="en-US" sz="2800" dirty="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и другие</a:t>
            </a:r>
            <a:endParaRPr lang="ru-RU" sz="2800" dirty="0"/>
          </a:p>
        </p:txBody>
      </p:sp>
      <p:grpSp>
        <p:nvGrpSpPr>
          <p:cNvPr id="6" name="Группа 5">
            <a:extLst>
              <a:ext uri="{FF2B5EF4-FFF2-40B4-BE49-F238E27FC236}">
                <a16:creationId xmlns:a16="http://schemas.microsoft.com/office/drawing/2014/main" id="{CAFEBE06-6457-2D41-87DF-28AD37AA02EA}"/>
              </a:ext>
            </a:extLst>
          </p:cNvPr>
          <p:cNvGrpSpPr/>
          <p:nvPr/>
        </p:nvGrpSpPr>
        <p:grpSpPr>
          <a:xfrm>
            <a:off x="11343950" y="5914480"/>
            <a:ext cx="494109" cy="499100"/>
            <a:chOff x="9699205" y="5186438"/>
            <a:chExt cx="440055" cy="444500"/>
          </a:xfrm>
        </p:grpSpPr>
        <p:sp>
          <p:nvSpPr>
            <p:cNvPr id="7"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a:p>
          </p:txBody>
        </p:sp>
        <p:sp>
          <p:nvSpPr>
            <p:cNvPr id="8"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2" cstate="print"/>
              <a:stretch>
                <a:fillRect/>
              </a:stretch>
            </a:blipFill>
          </p:spPr>
          <p:txBody>
            <a:bodyPr wrap="square" lIns="0" tIns="0" rIns="0" bIns="0" rtlCol="0"/>
            <a:lstStyle/>
            <a:p>
              <a:endParaRPr/>
            </a:p>
          </p:txBody>
        </p:sp>
      </p:grpSp>
      <p:pic>
        <p:nvPicPr>
          <p:cNvPr id="9" name="Рисунок 8"/>
          <p:cNvPicPr>
            <a:picLocks noChangeAspect="1"/>
          </p:cNvPicPr>
          <p:nvPr/>
        </p:nvPicPr>
        <p:blipFill>
          <a:blip r:embed="rId3"/>
          <a:stretch>
            <a:fillRect/>
          </a:stretch>
        </p:blipFill>
        <p:spPr>
          <a:xfrm>
            <a:off x="10376453" y="772191"/>
            <a:ext cx="1446106" cy="1457827"/>
          </a:xfrm>
          <a:prstGeom prst="rect">
            <a:avLst/>
          </a:prstGeom>
        </p:spPr>
      </p:pic>
    </p:spTree>
    <p:extLst>
      <p:ext uri="{BB962C8B-B14F-4D97-AF65-F5344CB8AC3E}">
        <p14:creationId xmlns:p14="http://schemas.microsoft.com/office/powerpoint/2010/main" val="9722373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4"/>
          </p:nvPr>
        </p:nvSpPr>
        <p:spPr/>
        <p:txBody>
          <a:bodyPr/>
          <a:lstStyle/>
          <a:p>
            <a:fld id="{41B81EEA-DF2A-1C47-9781-44818CAE4220}" type="slidenum">
              <a:rPr lang="ru-RU" smtClean="0"/>
              <a:pPr/>
              <a:t>6</a:t>
            </a:fld>
            <a:endParaRPr lang="ru-RU" dirty="0"/>
          </a:p>
        </p:txBody>
      </p:sp>
      <p:sp>
        <p:nvSpPr>
          <p:cNvPr id="4" name="Прямоугольник 3"/>
          <p:cNvSpPr/>
          <p:nvPr/>
        </p:nvSpPr>
        <p:spPr>
          <a:xfrm>
            <a:off x="459530" y="772191"/>
            <a:ext cx="9601200" cy="523220"/>
          </a:xfrm>
          <a:prstGeom prst="rect">
            <a:avLst/>
          </a:prstGeom>
        </p:spPr>
        <p:txBody>
          <a:bodyPr wrap="square">
            <a:spAutoFit/>
          </a:bodyPr>
          <a:lstStyle/>
          <a:p>
            <a:pPr algn="ctr"/>
            <a:r>
              <a:rPr lang="ru-RU" sz="2800" b="1" u="sng" dirty="0">
                <a:solidFill>
                  <a:schemeClr val="accent1">
                    <a:lumMod val="75000"/>
                  </a:schemeClr>
                </a:solidFill>
              </a:rPr>
              <a:t>ФОРМЫ И КРИТЕРИИ ОТБОРА АС ГС ОФСН</a:t>
            </a:r>
          </a:p>
        </p:txBody>
      </p:sp>
      <p:sp>
        <p:nvSpPr>
          <p:cNvPr id="5" name="Текст 3"/>
          <p:cNvSpPr>
            <a:spLocks noGrp="1"/>
          </p:cNvSpPr>
          <p:nvPr>
            <p:ph type="body" sz="quarter" idx="10"/>
          </p:nvPr>
        </p:nvSpPr>
        <p:spPr>
          <a:xfrm>
            <a:off x="1304638" y="1158949"/>
            <a:ext cx="10635725" cy="5305646"/>
          </a:xfrm>
        </p:spPr>
        <p:txBody>
          <a:bodyPr>
            <a:normAutofit lnSpcReduction="10000"/>
          </a:bodyPr>
          <a:lstStyle/>
          <a:p>
            <a:pPr>
              <a:spcBef>
                <a:spcPts val="0"/>
              </a:spcBef>
            </a:pPr>
            <a:r>
              <a:rPr lang="ru-RU" sz="1800" dirty="0"/>
              <a:t>В </a:t>
            </a:r>
            <a:r>
              <a:rPr lang="ru-RU" sz="1800" dirty="0" smtClean="0"/>
              <a:t>2023 </a:t>
            </a:r>
            <a:r>
              <a:rPr lang="ru-RU" sz="1800" dirty="0"/>
              <a:t>году критерий отбора содержит следующий условия:</a:t>
            </a:r>
          </a:p>
          <a:p>
            <a:pPr>
              <a:spcBef>
                <a:spcPts val="0"/>
              </a:spcBef>
            </a:pPr>
            <a:r>
              <a:rPr lang="ru-RU" sz="1800" dirty="0" smtClean="0"/>
              <a:t>	− наличие </a:t>
            </a:r>
            <a:r>
              <a:rPr lang="ru-RU" sz="1800" dirty="0"/>
              <a:t>лицензии по дошкольному </a:t>
            </a:r>
            <a:r>
              <a:rPr lang="ru-RU" sz="1800" dirty="0" smtClean="0"/>
              <a:t>образованию</a:t>
            </a:r>
            <a:endParaRPr lang="ru-RU" sz="1800" dirty="0"/>
          </a:p>
          <a:p>
            <a:pPr>
              <a:spcBef>
                <a:spcPts val="0"/>
              </a:spcBef>
            </a:pPr>
            <a:r>
              <a:rPr lang="ru-RU" sz="1800" dirty="0" smtClean="0"/>
              <a:t>	− наличие </a:t>
            </a:r>
            <a:r>
              <a:rPr lang="ru-RU" sz="1800" dirty="0"/>
              <a:t>кода ОКВЭД2 </a:t>
            </a:r>
            <a:r>
              <a:rPr lang="ru-RU" sz="1800" dirty="0" smtClean="0"/>
              <a:t>(основного 88.91)</a:t>
            </a:r>
          </a:p>
          <a:p>
            <a:pPr>
              <a:spcBef>
                <a:spcPts val="0"/>
              </a:spcBef>
            </a:pPr>
            <a:endParaRPr lang="ru-RU" sz="1600" dirty="0"/>
          </a:p>
          <a:p>
            <a:pPr>
              <a:spcBef>
                <a:spcPts val="0"/>
              </a:spcBef>
            </a:pPr>
            <a:r>
              <a:rPr lang="ru-RU" sz="1800" dirty="0" smtClean="0"/>
              <a:t>Все </a:t>
            </a:r>
            <a:r>
              <a:rPr lang="ru-RU" sz="1800" dirty="0"/>
              <a:t>организации включаются в каталог по следующим типам </a:t>
            </a:r>
            <a:r>
              <a:rPr lang="ru-RU" sz="1800" dirty="0" smtClean="0"/>
              <a:t>предприятий</a:t>
            </a:r>
            <a:br>
              <a:rPr lang="ru-RU" sz="1800" dirty="0" smtClean="0"/>
            </a:br>
            <a:r>
              <a:rPr lang="ru-RU" sz="1800" dirty="0" smtClean="0"/>
              <a:t>(</a:t>
            </a:r>
            <a:r>
              <a:rPr lang="ru-RU" sz="1800" dirty="0"/>
              <a:t>поле 74 АС ГС ОФСН</a:t>
            </a:r>
            <a:r>
              <a:rPr lang="ru-RU" sz="1800" dirty="0" smtClean="0"/>
              <a:t>):</a:t>
            </a:r>
          </a:p>
          <a:p>
            <a:pPr>
              <a:spcBef>
                <a:spcPts val="0"/>
              </a:spcBef>
            </a:pPr>
            <a:r>
              <a:rPr lang="ru-RU" sz="1800" dirty="0" smtClean="0"/>
              <a:t>2 </a:t>
            </a:r>
            <a:r>
              <a:rPr lang="ru-RU" sz="1800" dirty="0"/>
              <a:t>- коммерческое предприятие, не относящееся к субъектам малого и среднего </a:t>
            </a:r>
            <a:r>
              <a:rPr lang="ru-RU" sz="1800" dirty="0" smtClean="0"/>
              <a:t>предпринимательства</a:t>
            </a:r>
          </a:p>
          <a:p>
            <a:pPr>
              <a:spcBef>
                <a:spcPts val="0"/>
              </a:spcBef>
            </a:pPr>
            <a:r>
              <a:rPr lang="ru-RU" sz="1800" dirty="0" smtClean="0"/>
              <a:t>3 </a:t>
            </a:r>
            <a:r>
              <a:rPr lang="ru-RU" sz="1800" dirty="0"/>
              <a:t>- среднее предприятие (объекты, относящиеся к субъектам среднего предпринимательства, обследуется на выборочной основе методом основного массива</a:t>
            </a:r>
            <a:r>
              <a:rPr lang="ru-RU" sz="1800" dirty="0" smtClean="0"/>
              <a:t>)</a:t>
            </a:r>
          </a:p>
          <a:p>
            <a:pPr>
              <a:spcBef>
                <a:spcPts val="0"/>
              </a:spcBef>
            </a:pPr>
            <a:r>
              <a:rPr lang="ru-RU" sz="1800" dirty="0" smtClean="0"/>
              <a:t>9 </a:t>
            </a:r>
            <a:r>
              <a:rPr lang="ru-RU" sz="1800" dirty="0"/>
              <a:t>- некоммерческая организация (при условии отсутствия данных объектов в Едином реестре субъектов малого и среднего предпринимательства</a:t>
            </a:r>
            <a:r>
              <a:rPr lang="ru-RU" sz="1800" dirty="0" smtClean="0"/>
              <a:t>)</a:t>
            </a:r>
            <a:endParaRPr lang="ru-RU" sz="1800" dirty="0"/>
          </a:p>
          <a:p>
            <a:pPr algn="just">
              <a:spcBef>
                <a:spcPts val="0"/>
              </a:spcBef>
            </a:pPr>
            <a:endParaRPr lang="ru-RU" sz="1400" dirty="0"/>
          </a:p>
          <a:p>
            <a:pPr algn="just">
              <a:spcBef>
                <a:spcPts val="0"/>
              </a:spcBef>
            </a:pPr>
            <a:r>
              <a:rPr lang="ru-RU" sz="1800" dirty="0" smtClean="0">
                <a:solidFill>
                  <a:schemeClr val="tx1"/>
                </a:solidFill>
              </a:rPr>
              <a:t>Срок размещения XML-шаблона </a:t>
            </a:r>
            <a:r>
              <a:rPr lang="ru-RU" sz="1800" dirty="0">
                <a:solidFill>
                  <a:schemeClr val="tx1"/>
                </a:solidFill>
              </a:rPr>
              <a:t>электронной версии форм (ЭВФ) </a:t>
            </a:r>
            <a:r>
              <a:rPr lang="ru-RU" sz="1800" dirty="0" smtClean="0">
                <a:solidFill>
                  <a:schemeClr val="tx1"/>
                </a:solidFill>
              </a:rPr>
              <a:t>на Интернет-портале Росстата</a:t>
            </a:r>
            <a:br>
              <a:rPr lang="ru-RU" sz="1800" dirty="0" smtClean="0">
                <a:solidFill>
                  <a:schemeClr val="tx1"/>
                </a:solidFill>
              </a:rPr>
            </a:br>
            <a:r>
              <a:rPr lang="ru-RU" sz="1800" dirty="0" smtClean="0">
                <a:solidFill>
                  <a:schemeClr val="tx1"/>
                </a:solidFill>
              </a:rPr>
              <a:t>– 30 ноября 2023 г.</a:t>
            </a:r>
            <a:endParaRPr lang="ru-RU" sz="1800" dirty="0">
              <a:solidFill>
                <a:schemeClr val="tx1"/>
              </a:solidFill>
            </a:endParaRPr>
          </a:p>
          <a:p>
            <a:pPr algn="just">
              <a:spcBef>
                <a:spcPts val="0"/>
              </a:spcBef>
            </a:pPr>
            <a:r>
              <a:rPr lang="ru-RU" sz="1800" dirty="0" smtClean="0">
                <a:solidFill>
                  <a:schemeClr val="tx1"/>
                </a:solidFill>
              </a:rPr>
              <a:t>Дата </a:t>
            </a:r>
            <a:r>
              <a:rPr lang="ru-RU" sz="1800" dirty="0">
                <a:solidFill>
                  <a:schemeClr val="tx1"/>
                </a:solidFill>
              </a:rPr>
              <a:t>формирования каталога со статусом </a:t>
            </a:r>
            <a:r>
              <a:rPr lang="ru-RU" sz="1800" dirty="0" smtClean="0">
                <a:solidFill>
                  <a:schemeClr val="tx1"/>
                </a:solidFill>
              </a:rPr>
              <a:t> «итоговый» - не </a:t>
            </a:r>
            <a:r>
              <a:rPr lang="ru-RU" sz="1800" dirty="0">
                <a:solidFill>
                  <a:schemeClr val="tx1"/>
                </a:solidFill>
              </a:rPr>
              <a:t>позднее </a:t>
            </a:r>
            <a:r>
              <a:rPr lang="ru-RU" sz="1800" dirty="0" smtClean="0">
                <a:solidFill>
                  <a:schemeClr val="tx1"/>
                </a:solidFill>
              </a:rPr>
              <a:t>26 декабря 2023 г.</a:t>
            </a:r>
          </a:p>
          <a:p>
            <a:pPr algn="just">
              <a:spcBef>
                <a:spcPts val="0"/>
              </a:spcBef>
            </a:pPr>
            <a:r>
              <a:rPr lang="ru-RU" sz="1800" dirty="0" smtClean="0">
                <a:solidFill>
                  <a:schemeClr val="tx1"/>
                </a:solidFill>
              </a:rPr>
              <a:t>Дата </a:t>
            </a:r>
            <a:r>
              <a:rPr lang="ru-RU" sz="1800" dirty="0">
                <a:solidFill>
                  <a:schemeClr val="tx1"/>
                </a:solidFill>
              </a:rPr>
              <a:t>перевода каталога в "Архивный" статус </a:t>
            </a:r>
            <a:r>
              <a:rPr lang="ru-RU" sz="1800" dirty="0" smtClean="0">
                <a:solidFill>
                  <a:schemeClr val="tx1"/>
                </a:solidFill>
              </a:rPr>
              <a:t>– 1 апреля 2024 г.</a:t>
            </a:r>
          </a:p>
          <a:p>
            <a:pPr algn="just">
              <a:spcBef>
                <a:spcPts val="0"/>
              </a:spcBef>
            </a:pPr>
            <a:r>
              <a:rPr lang="ru-RU" sz="1800" dirty="0" smtClean="0">
                <a:solidFill>
                  <a:schemeClr val="tx1"/>
                </a:solidFill>
              </a:rPr>
              <a:t>Срок </a:t>
            </a:r>
            <a:r>
              <a:rPr lang="ru-RU" sz="1800" dirty="0">
                <a:solidFill>
                  <a:schemeClr val="tx1"/>
                </a:solidFill>
              </a:rPr>
              <a:t>загрузки обновленной технологической карты в ЦСОД - 25 декабря 2023 </a:t>
            </a:r>
            <a:r>
              <a:rPr lang="ru-RU" sz="1800" dirty="0" smtClean="0">
                <a:solidFill>
                  <a:schemeClr val="tx1"/>
                </a:solidFill>
              </a:rPr>
              <a:t>г.</a:t>
            </a:r>
            <a:endParaRPr lang="ru-RU" sz="1800" dirty="0">
              <a:solidFill>
                <a:schemeClr val="tx1"/>
              </a:solidFill>
            </a:endParaRPr>
          </a:p>
          <a:p>
            <a:pPr algn="just">
              <a:spcBef>
                <a:spcPts val="0"/>
              </a:spcBef>
            </a:pPr>
            <a:endParaRPr lang="ru-RU" sz="1400" dirty="0" smtClean="0"/>
          </a:p>
          <a:p>
            <a:pPr algn="just">
              <a:spcBef>
                <a:spcPts val="0"/>
              </a:spcBef>
            </a:pPr>
            <a:r>
              <a:rPr lang="ru-RU" sz="1800" b="1" u="sng" dirty="0" smtClean="0">
                <a:solidFill>
                  <a:srgbClr val="4FAF4F"/>
                </a:solidFill>
              </a:rPr>
              <a:t>Для респондентов находящихся на новых территориях (ЛНР, ДНР, Запорожской и Херсонской областям) действует особый порядок отбора респондентов</a:t>
            </a:r>
            <a:endParaRPr lang="ru-RU" sz="1800" b="1" u="sng" dirty="0">
              <a:solidFill>
                <a:srgbClr val="4FAF4F"/>
              </a:solidFill>
            </a:endParaRPr>
          </a:p>
        </p:txBody>
      </p:sp>
      <p:pic>
        <p:nvPicPr>
          <p:cNvPr id="6" name="Picture 2"/>
          <p:cNvPicPr>
            <a:picLocks noChangeAspect="1" noChangeArrowheads="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614366" y="1233856"/>
            <a:ext cx="516601" cy="623283"/>
          </a:xfrm>
          <a:prstGeom prst="rect">
            <a:avLst/>
          </a:prstGeom>
          <a:noFill/>
          <a:ln>
            <a:noFill/>
          </a:ln>
          <a:effectLst/>
        </p:spPr>
      </p:pic>
      <p:pic>
        <p:nvPicPr>
          <p:cNvPr id="7" name="Рисунок 6"/>
          <p:cNvPicPr>
            <a:picLocks noChangeAspect="1"/>
          </p:cNvPicPr>
          <p:nvPr/>
        </p:nvPicPr>
        <p:blipFill>
          <a:blip r:embed="rId5" cstate="print">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57426" y="2230018"/>
            <a:ext cx="1015880" cy="1360636"/>
          </a:xfrm>
          <a:prstGeom prst="rect">
            <a:avLst/>
          </a:prstGeom>
        </p:spPr>
      </p:pic>
      <p:pic>
        <p:nvPicPr>
          <p:cNvPr id="8" name="Рисунок 7"/>
          <p:cNvPicPr>
            <a:picLocks noChangeAspect="1"/>
          </p:cNvPicPr>
          <p:nvPr/>
        </p:nvPicPr>
        <p:blipFill>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41626" y="4351868"/>
            <a:ext cx="753620" cy="942026"/>
          </a:xfrm>
          <a:prstGeom prst="rect">
            <a:avLst/>
          </a:prstGeom>
        </p:spPr>
      </p:pic>
      <p:pic>
        <p:nvPicPr>
          <p:cNvPr id="9" name="Рисунок 8"/>
          <p:cNvPicPr>
            <a:picLocks noChangeAspect="1"/>
          </p:cNvPicPr>
          <p:nvPr/>
        </p:nvPicPr>
        <p:blipFill>
          <a:blip r:embed="rId9" cstate="print">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36706" y="5479606"/>
            <a:ext cx="857319" cy="1071647"/>
          </a:xfrm>
          <a:prstGeom prst="rect">
            <a:avLst/>
          </a:prstGeom>
        </p:spPr>
      </p:pic>
      <p:grpSp>
        <p:nvGrpSpPr>
          <p:cNvPr id="11" name="Группа 10">
            <a:extLst>
              <a:ext uri="{FF2B5EF4-FFF2-40B4-BE49-F238E27FC236}">
                <a16:creationId xmlns:a16="http://schemas.microsoft.com/office/drawing/2014/main" id="{CAFEBE06-6457-2D41-87DF-28AD37AA02EA}"/>
              </a:ext>
            </a:extLst>
          </p:cNvPr>
          <p:cNvGrpSpPr/>
          <p:nvPr/>
        </p:nvGrpSpPr>
        <p:grpSpPr>
          <a:xfrm>
            <a:off x="11537082" y="5765880"/>
            <a:ext cx="494109" cy="499100"/>
            <a:chOff x="9699205" y="5186438"/>
            <a:chExt cx="440055" cy="444500"/>
          </a:xfrm>
        </p:grpSpPr>
        <p:sp>
          <p:nvSpPr>
            <p:cNvPr id="12"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a:p>
          </p:txBody>
        </p:sp>
        <p:sp>
          <p:nvSpPr>
            <p:cNvPr id="13"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11"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33962451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31" y="1265508"/>
            <a:ext cx="10021961" cy="5566816"/>
          </a:xfrm>
          <a:prstGeom prst="rect">
            <a:avLst/>
          </a:prstGeom>
        </p:spPr>
      </p:pic>
      <p:sp>
        <p:nvSpPr>
          <p:cNvPr id="2" name="Номер слайда 1"/>
          <p:cNvSpPr>
            <a:spLocks noGrp="1"/>
          </p:cNvSpPr>
          <p:nvPr>
            <p:ph type="sldNum" sz="quarter" idx="4"/>
          </p:nvPr>
        </p:nvSpPr>
        <p:spPr/>
        <p:txBody>
          <a:bodyPr/>
          <a:lstStyle/>
          <a:p>
            <a:fld id="{41B81EEA-DF2A-1C47-9781-44818CAE4220}" type="slidenum">
              <a:rPr lang="ru-RU" smtClean="0"/>
              <a:pPr/>
              <a:t>7</a:t>
            </a:fld>
            <a:endParaRPr lang="ru-RU" dirty="0"/>
          </a:p>
        </p:txBody>
      </p:sp>
      <p:sp>
        <p:nvSpPr>
          <p:cNvPr id="3" name="Текст 2"/>
          <p:cNvSpPr>
            <a:spLocks noGrp="1"/>
          </p:cNvSpPr>
          <p:nvPr>
            <p:ph type="body" sz="quarter" idx="10"/>
          </p:nvPr>
        </p:nvSpPr>
        <p:spPr>
          <a:xfrm>
            <a:off x="292220" y="637737"/>
            <a:ext cx="2613235" cy="936897"/>
          </a:xfrm>
        </p:spPr>
        <p:txBody>
          <a:bodyPr>
            <a:normAutofit/>
          </a:bodyPr>
          <a:lstStyle/>
          <a:p>
            <a:r>
              <a:rPr lang="ru-RU" u="sng" dirty="0" smtClean="0"/>
              <a:t>Про Лицензии</a:t>
            </a:r>
          </a:p>
          <a:p>
            <a:endParaRPr lang="ru-RU" dirty="0"/>
          </a:p>
        </p:txBody>
      </p:sp>
      <p:sp>
        <p:nvSpPr>
          <p:cNvPr id="4" name="Прямоугольник 3"/>
          <p:cNvSpPr/>
          <p:nvPr/>
        </p:nvSpPr>
        <p:spPr>
          <a:xfrm>
            <a:off x="4762501" y="1449401"/>
            <a:ext cx="5320012" cy="3323987"/>
          </a:xfrm>
          <a:prstGeom prst="rect">
            <a:avLst/>
          </a:prstGeom>
        </p:spPr>
        <p:txBody>
          <a:bodyPr wrap="square">
            <a:spAutoFit/>
          </a:bodyPr>
          <a:lstStyle/>
          <a:p>
            <a:pPr algn="ctr"/>
            <a:endParaRPr lang="ru-RU" dirty="0" smtClean="0"/>
          </a:p>
          <a:p>
            <a:pPr algn="ctr"/>
            <a:r>
              <a:rPr lang="ru-RU" sz="2800" dirty="0" smtClean="0"/>
              <a:t>Федеральный закон</a:t>
            </a:r>
          </a:p>
          <a:p>
            <a:pPr algn="ctr"/>
            <a:r>
              <a:rPr lang="ru-RU" sz="2800" dirty="0" smtClean="0"/>
              <a:t> </a:t>
            </a:r>
            <a:r>
              <a:rPr lang="ru-RU" sz="2800" dirty="0"/>
              <a:t>от </a:t>
            </a:r>
            <a:r>
              <a:rPr lang="ru-RU" sz="2800" dirty="0" smtClean="0"/>
              <a:t>17</a:t>
            </a:r>
            <a:r>
              <a:rPr lang="ru-RU" sz="2800" dirty="0"/>
              <a:t> февраля 2023 </a:t>
            </a:r>
            <a:r>
              <a:rPr lang="ru-RU" sz="2800" dirty="0" smtClean="0"/>
              <a:t>года</a:t>
            </a:r>
          </a:p>
          <a:p>
            <a:pPr algn="ctr"/>
            <a:r>
              <a:rPr lang="ru-RU" sz="2800" dirty="0" smtClean="0"/>
              <a:t> № 19-ФЗ</a:t>
            </a:r>
          </a:p>
          <a:p>
            <a:endParaRPr lang="ru-RU" sz="2400" dirty="0" smtClean="0"/>
          </a:p>
          <a:p>
            <a:pPr algn="ctr"/>
            <a:r>
              <a:rPr lang="ru-RU" sz="2800" dirty="0"/>
              <a:t>Постановление </a:t>
            </a:r>
            <a:r>
              <a:rPr lang="ru-RU" sz="2800" dirty="0" smtClean="0"/>
              <a:t>Правительства</a:t>
            </a:r>
          </a:p>
          <a:p>
            <a:pPr algn="ctr"/>
            <a:r>
              <a:rPr lang="ru-RU" sz="2800" dirty="0" smtClean="0"/>
              <a:t> </a:t>
            </a:r>
            <a:r>
              <a:rPr lang="ru-RU" sz="2800" dirty="0"/>
              <a:t>Российской </a:t>
            </a:r>
            <a:r>
              <a:rPr lang="ru-RU" sz="2800" dirty="0" smtClean="0"/>
              <a:t>Федерации</a:t>
            </a:r>
          </a:p>
          <a:p>
            <a:pPr algn="ctr"/>
            <a:r>
              <a:rPr lang="ru-RU" sz="2800" dirty="0" smtClean="0"/>
              <a:t> </a:t>
            </a:r>
            <a:r>
              <a:rPr lang="ru-RU" sz="2800" dirty="0"/>
              <a:t>от </a:t>
            </a:r>
            <a:r>
              <a:rPr lang="ru-RU" sz="2800" dirty="0" smtClean="0"/>
              <a:t>17 апреля 2023 года </a:t>
            </a:r>
            <a:r>
              <a:rPr lang="ru-RU" sz="2800" dirty="0"/>
              <a:t>№ 611</a:t>
            </a:r>
          </a:p>
        </p:txBody>
      </p:sp>
      <p:sp>
        <p:nvSpPr>
          <p:cNvPr id="5" name="TextBox 4"/>
          <p:cNvSpPr txBox="1"/>
          <p:nvPr/>
        </p:nvSpPr>
        <p:spPr>
          <a:xfrm>
            <a:off x="5118099" y="3462867"/>
            <a:ext cx="4521200" cy="369332"/>
          </a:xfrm>
          <a:prstGeom prst="rect">
            <a:avLst/>
          </a:prstGeom>
          <a:noFill/>
        </p:spPr>
        <p:txBody>
          <a:bodyPr wrap="square" rtlCol="0">
            <a:spAutoFit/>
          </a:bodyPr>
          <a:lstStyle/>
          <a:p>
            <a:r>
              <a:rPr lang="ru-RU" dirty="0"/>
              <a:t> </a:t>
            </a:r>
          </a:p>
        </p:txBody>
      </p:sp>
    </p:spTree>
    <p:extLst>
      <p:ext uri="{BB962C8B-B14F-4D97-AF65-F5344CB8AC3E}">
        <p14:creationId xmlns:p14="http://schemas.microsoft.com/office/powerpoint/2010/main" val="20790773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Где найти </a:t>
            </a:r>
            <a:r>
              <a:rPr lang="en-US" b="1" dirty="0" smtClean="0"/>
              <a:t>XM</a:t>
            </a:r>
            <a:r>
              <a:rPr lang="en-US" b="1" dirty="0"/>
              <a:t>L</a:t>
            </a:r>
            <a:r>
              <a:rPr lang="en-US" b="1" dirty="0" smtClean="0"/>
              <a:t> </a:t>
            </a:r>
            <a:r>
              <a:rPr lang="ru-RU" b="1" dirty="0" smtClean="0"/>
              <a:t>шаблон формы?</a:t>
            </a:r>
            <a:endParaRPr lang="ru-RU" b="1" dirty="0"/>
          </a:p>
        </p:txBody>
      </p:sp>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8</a:t>
            </a:fld>
            <a:endParaRPr lang="ru-RU" dirty="0">
              <a:solidFill>
                <a:prstClr val="black">
                  <a:tint val="75000"/>
                </a:prstClr>
              </a:solidFill>
            </a:endParaRPr>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88719" y="1326042"/>
            <a:ext cx="9535886" cy="5220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Группа 4">
            <a:extLst>
              <a:ext uri="{FF2B5EF4-FFF2-40B4-BE49-F238E27FC236}">
                <a16:creationId xmlns:a16="http://schemas.microsoft.com/office/drawing/2014/main" id="{CAFEBE06-6457-2D41-87DF-28AD37AA02EA}"/>
              </a:ext>
            </a:extLst>
          </p:cNvPr>
          <p:cNvGrpSpPr/>
          <p:nvPr/>
        </p:nvGrpSpPr>
        <p:grpSpPr>
          <a:xfrm>
            <a:off x="11537082" y="5765880"/>
            <a:ext cx="494109" cy="499100"/>
            <a:chOff x="9699205" y="5186438"/>
            <a:chExt cx="440055" cy="444500"/>
          </a:xfrm>
        </p:grpSpPr>
        <p:sp>
          <p:nvSpPr>
            <p:cNvPr id="6"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a:p>
          </p:txBody>
        </p:sp>
        <p:sp>
          <p:nvSpPr>
            <p:cNvPr id="7"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4" cstate="print"/>
              <a:stretch>
                <a:fillRect/>
              </a:stretch>
            </a:blipFill>
          </p:spPr>
          <p:txBody>
            <a:bodyPr wrap="square" lIns="0" tIns="0" rIns="0" bIns="0" rtlCol="0"/>
            <a:lstStyle/>
            <a:p>
              <a:endParaRPr/>
            </a:p>
          </p:txBody>
        </p:sp>
      </p:grpSp>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6701" y="4698727"/>
            <a:ext cx="2023113" cy="1946042"/>
          </a:xfrm>
          <a:prstGeom prst="rect">
            <a:avLst/>
          </a:prstGeom>
        </p:spPr>
      </p:pic>
    </p:spTree>
    <p:extLst>
      <p:ext uri="{BB962C8B-B14F-4D97-AF65-F5344CB8AC3E}">
        <p14:creationId xmlns:p14="http://schemas.microsoft.com/office/powerpoint/2010/main" val="36238855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06D2B5E1-9B56-40B4-A58F-3A37F98B5611}" type="slidenum">
              <a:rPr lang="ru-RU" smtClean="0">
                <a:solidFill>
                  <a:prstClr val="black">
                    <a:tint val="75000"/>
                  </a:prstClr>
                </a:solidFill>
              </a:rPr>
              <a:pPr/>
              <a:t>9</a:t>
            </a:fld>
            <a:endParaRPr lang="ru-RU" dirty="0">
              <a:solidFill>
                <a:prstClr val="black">
                  <a:tint val="75000"/>
                </a:prstClr>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354" y="569218"/>
            <a:ext cx="11172092" cy="5977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8191" y="6180500"/>
            <a:ext cx="9420225" cy="49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Группа 5">
            <a:extLst>
              <a:ext uri="{FF2B5EF4-FFF2-40B4-BE49-F238E27FC236}">
                <a16:creationId xmlns:a16="http://schemas.microsoft.com/office/drawing/2014/main" id="{CAFEBE06-6457-2D41-87DF-28AD37AA02EA}"/>
              </a:ext>
            </a:extLst>
          </p:cNvPr>
          <p:cNvGrpSpPr/>
          <p:nvPr/>
        </p:nvGrpSpPr>
        <p:grpSpPr>
          <a:xfrm>
            <a:off x="11537082" y="5765880"/>
            <a:ext cx="494109" cy="499100"/>
            <a:chOff x="9699205" y="5186438"/>
            <a:chExt cx="440055" cy="444500"/>
          </a:xfrm>
        </p:grpSpPr>
        <p:sp>
          <p:nvSpPr>
            <p:cNvPr id="7" name="object 16">
              <a:extLst>
                <a:ext uri="{FF2B5EF4-FFF2-40B4-BE49-F238E27FC236}">
                  <a16:creationId xmlns:a16="http://schemas.microsoft.com/office/drawing/2014/main" id="{E646AC26-998F-3049-9D97-56679996C0EC}"/>
                </a:ext>
              </a:extLst>
            </p:cNvPr>
            <p:cNvSpPr/>
            <p:nvPr/>
          </p:nvSpPr>
          <p:spPr>
            <a:xfrm>
              <a:off x="9699205" y="5186438"/>
              <a:ext cx="440055" cy="444500"/>
            </a:xfrm>
            <a:custGeom>
              <a:avLst/>
              <a:gdLst/>
              <a:ahLst/>
              <a:cxnLst/>
              <a:rect l="l" t="t" r="r" b="b"/>
              <a:pathLst>
                <a:path w="440054" h="444500">
                  <a:moveTo>
                    <a:pt x="0" y="0"/>
                  </a:moveTo>
                  <a:lnTo>
                    <a:pt x="439940" y="0"/>
                  </a:lnTo>
                  <a:lnTo>
                    <a:pt x="439940" y="444118"/>
                  </a:lnTo>
                  <a:lnTo>
                    <a:pt x="0" y="444118"/>
                  </a:lnTo>
                  <a:lnTo>
                    <a:pt x="0" y="0"/>
                  </a:lnTo>
                  <a:close/>
                </a:path>
              </a:pathLst>
            </a:custGeom>
            <a:solidFill>
              <a:srgbClr val="FFC32E"/>
            </a:solidFill>
          </p:spPr>
          <p:txBody>
            <a:bodyPr wrap="square" lIns="0" tIns="0" rIns="0" bIns="0" rtlCol="0"/>
            <a:lstStyle/>
            <a:p>
              <a:endParaRPr/>
            </a:p>
          </p:txBody>
        </p:sp>
        <p:sp>
          <p:nvSpPr>
            <p:cNvPr id="8" name="object 17">
              <a:extLst>
                <a:ext uri="{FF2B5EF4-FFF2-40B4-BE49-F238E27FC236}">
                  <a16:creationId xmlns:a16="http://schemas.microsoft.com/office/drawing/2014/main" id="{D397F163-1608-044A-8BCD-52D8E8F69477}"/>
                </a:ext>
              </a:extLst>
            </p:cNvPr>
            <p:cNvSpPr/>
            <p:nvPr/>
          </p:nvSpPr>
          <p:spPr>
            <a:xfrm>
              <a:off x="9859266" y="5292379"/>
              <a:ext cx="136778" cy="256938"/>
            </a:xfrm>
            <a:prstGeom prst="rect">
              <a:avLst/>
            </a:prstGeom>
            <a:blipFill>
              <a:blip r:embed="rId5"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4175966253"/>
      </p:ext>
    </p:extLst>
  </p:cSld>
  <p:clrMapOvr>
    <a:masterClrMapping/>
  </p:clrMapOvr>
  <p:timing>
    <p:tnLst>
      <p:par>
        <p:cTn id="1" dur="indefinite" restart="never" nodeType="tmRoot"/>
      </p:par>
    </p:tnLst>
  </p:timing>
</p:sld>
</file>

<file path=ppt/theme/theme1.xml><?xml version="1.0" encoding="utf-8"?>
<a:theme xmlns:a="http://schemas.openxmlformats.org/drawingml/2006/main" name="HDOfficeLightV0">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21570</TotalTime>
  <Words>3315</Words>
  <Application>Microsoft Office PowerPoint</Application>
  <PresentationFormat>Широкоэкранный</PresentationFormat>
  <Paragraphs>423</Paragraphs>
  <Slides>42</Slides>
  <Notes>40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42</vt:i4>
      </vt:variant>
    </vt:vector>
  </HeadingPairs>
  <TitlesOfParts>
    <vt:vector size="50" baseType="lpstr">
      <vt:lpstr>Arial</vt:lpstr>
      <vt:lpstr>Calibri</vt:lpstr>
      <vt:lpstr>Calibri Light</vt:lpstr>
      <vt:lpstr>Georgia</vt:lpstr>
      <vt:lpstr>Times New Roman</vt:lpstr>
      <vt:lpstr>Wingdings</vt:lpstr>
      <vt:lpstr>Wingdings 2</vt:lpstr>
      <vt:lpstr>HDOfficeLightV0</vt:lpstr>
      <vt:lpstr>Презентация PowerPoint</vt:lpstr>
      <vt:lpstr>ФЗ «Об образовании в Российской Федерации» № 273-ФЗ от 29 декабря 2012 года</vt:lpstr>
      <vt:lpstr>Презентация PowerPoint</vt:lpstr>
      <vt:lpstr>Презентация PowerPoint</vt:lpstr>
      <vt:lpstr>Презентация PowerPoint</vt:lpstr>
      <vt:lpstr>Презентация PowerPoint</vt:lpstr>
      <vt:lpstr>Презентация PowerPoint</vt:lpstr>
      <vt:lpstr>Где найти XML шаблон формы?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Подготовка данных для импорта:</vt:lpstr>
      <vt:lpstr>Подготовка данных для импорта:</vt:lpstr>
      <vt:lpstr>Подготовка данных для импорта: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Акишин</dc:creator>
  <cp:lastModifiedBy>user</cp:lastModifiedBy>
  <cp:revision>1340</cp:revision>
  <cp:lastPrinted>2023-09-14T14:10:07Z</cp:lastPrinted>
  <dcterms:created xsi:type="dcterms:W3CDTF">2020-01-22T13:29:37Z</dcterms:created>
  <dcterms:modified xsi:type="dcterms:W3CDTF">2023-12-27T13:09:03Z</dcterms:modified>
</cp:coreProperties>
</file>